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heme/themeOverride1.xml" ContentType="application/vnd.openxmlformats-officedocument.themeOverride+xml"/>
  <Override PartName="/ppt/notesSlides/notesSlide114.xml" ContentType="application/vnd.openxmlformats-officedocument.presentationml.notesSlide+xml"/>
  <Override PartName="/ppt/theme/themeOverride2.xml" ContentType="application/vnd.openxmlformats-officedocument.themeOverride+xml"/>
  <Override PartName="/ppt/notesSlides/notesSlide115.xml" ContentType="application/vnd.openxmlformats-officedocument.presentationml.notesSlide+xml"/>
  <Override PartName="/ppt/theme/themeOverride3.xml" ContentType="application/vnd.openxmlformats-officedocument.themeOverride+xml"/>
  <Override PartName="/ppt/notesSlides/notesSlide116.xml" ContentType="application/vnd.openxmlformats-officedocument.presentationml.notesSlide+xml"/>
  <Override PartName="/ppt/theme/themeOverride4.xml" ContentType="application/vnd.openxmlformats-officedocument.themeOverr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theme/themeOverride5.xml" ContentType="application/vnd.openxmlformats-officedocument.themeOverride+xml"/>
  <Override PartName="/ppt/notesSlides/notesSlide121.xml" ContentType="application/vnd.openxmlformats-officedocument.presentationml.notesSlide+xml"/>
  <Override PartName="/ppt/theme/themeOverride6.xml" ContentType="application/vnd.openxmlformats-officedocument.themeOverride+xml"/>
  <Override PartName="/ppt/notesSlides/notesSlide122.xml" ContentType="application/vnd.openxmlformats-officedocument.presentationml.notesSlide+xml"/>
  <Override PartName="/ppt/theme/themeOverride7.xml" ContentType="application/vnd.openxmlformats-officedocument.themeOverride+xml"/>
  <Override PartName="/ppt/notesSlides/notesSlide123.xml" ContentType="application/vnd.openxmlformats-officedocument.presentationml.notesSlide+xml"/>
  <Override PartName="/ppt/theme/themeOverride8.xml" ContentType="application/vnd.openxmlformats-officedocument.themeOverride+xml"/>
  <Override PartName="/ppt/notesSlides/notesSlide124.xml" ContentType="application/vnd.openxmlformats-officedocument.presentationml.notesSlide+xml"/>
  <Override PartName="/ppt/theme/themeOverride9.xml" ContentType="application/vnd.openxmlformats-officedocument.themeOverride+xml"/>
  <Override PartName="/ppt/notesSlides/notesSlide125.xml" ContentType="application/vnd.openxmlformats-officedocument.presentationml.notesSlide+xml"/>
  <Override PartName="/ppt/theme/themeOverride10.xml" ContentType="application/vnd.openxmlformats-officedocument.themeOverride+xml"/>
  <Override PartName="/ppt/notesSlides/notesSlide126.xml" ContentType="application/vnd.openxmlformats-officedocument.presentationml.notesSlide+xml"/>
  <Override PartName="/ppt/theme/themeOverride11.xml" ContentType="application/vnd.openxmlformats-officedocument.themeOverr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handoutMasterIdLst>
    <p:handoutMasterId r:id="rId159"/>
  </p:handoutMasterIdLst>
  <p:sldIdLst>
    <p:sldId id="503" r:id="rId2"/>
    <p:sldId id="889" r:id="rId3"/>
    <p:sldId id="888" r:id="rId4"/>
    <p:sldId id="890" r:id="rId5"/>
    <p:sldId id="853" r:id="rId6"/>
    <p:sldId id="858" r:id="rId7"/>
    <p:sldId id="897" r:id="rId8"/>
    <p:sldId id="891" r:id="rId9"/>
    <p:sldId id="892" r:id="rId10"/>
    <p:sldId id="893" r:id="rId11"/>
    <p:sldId id="894" r:id="rId12"/>
    <p:sldId id="896" r:id="rId13"/>
    <p:sldId id="902" r:id="rId14"/>
    <p:sldId id="903" r:id="rId15"/>
    <p:sldId id="904" r:id="rId16"/>
    <p:sldId id="905" r:id="rId17"/>
    <p:sldId id="906" r:id="rId18"/>
    <p:sldId id="907" r:id="rId19"/>
    <p:sldId id="908" r:id="rId20"/>
    <p:sldId id="909" r:id="rId21"/>
    <p:sldId id="910" r:id="rId22"/>
    <p:sldId id="911" r:id="rId23"/>
    <p:sldId id="913" r:id="rId24"/>
    <p:sldId id="912" r:id="rId25"/>
    <p:sldId id="914" r:id="rId26"/>
    <p:sldId id="915" r:id="rId27"/>
    <p:sldId id="916" r:id="rId28"/>
    <p:sldId id="917" r:id="rId29"/>
    <p:sldId id="918" r:id="rId30"/>
    <p:sldId id="931" r:id="rId31"/>
    <p:sldId id="928" r:id="rId32"/>
    <p:sldId id="922" r:id="rId33"/>
    <p:sldId id="924" r:id="rId34"/>
    <p:sldId id="920" r:id="rId35"/>
    <p:sldId id="923" r:id="rId36"/>
    <p:sldId id="921" r:id="rId37"/>
    <p:sldId id="925" r:id="rId38"/>
    <p:sldId id="926" r:id="rId39"/>
    <p:sldId id="929" r:id="rId40"/>
    <p:sldId id="927" r:id="rId41"/>
    <p:sldId id="930" r:id="rId42"/>
    <p:sldId id="932" r:id="rId43"/>
    <p:sldId id="933" r:id="rId44"/>
    <p:sldId id="934" r:id="rId45"/>
    <p:sldId id="935" r:id="rId46"/>
    <p:sldId id="936" r:id="rId47"/>
    <p:sldId id="937" r:id="rId48"/>
    <p:sldId id="938" r:id="rId49"/>
    <p:sldId id="941" r:id="rId50"/>
    <p:sldId id="942" r:id="rId51"/>
    <p:sldId id="943" r:id="rId52"/>
    <p:sldId id="944" r:id="rId53"/>
    <p:sldId id="945" r:id="rId54"/>
    <p:sldId id="946" r:id="rId55"/>
    <p:sldId id="948" r:id="rId56"/>
    <p:sldId id="940" r:id="rId57"/>
    <p:sldId id="947" r:id="rId58"/>
    <p:sldId id="939" r:id="rId59"/>
    <p:sldId id="949" r:id="rId60"/>
    <p:sldId id="950" r:id="rId61"/>
    <p:sldId id="952" r:id="rId62"/>
    <p:sldId id="953" r:id="rId63"/>
    <p:sldId id="954" r:id="rId64"/>
    <p:sldId id="955" r:id="rId65"/>
    <p:sldId id="956" r:id="rId66"/>
    <p:sldId id="957" r:id="rId67"/>
    <p:sldId id="958" r:id="rId68"/>
    <p:sldId id="959" r:id="rId69"/>
    <p:sldId id="960" r:id="rId70"/>
    <p:sldId id="961" r:id="rId71"/>
    <p:sldId id="963" r:id="rId72"/>
    <p:sldId id="976" r:id="rId73"/>
    <p:sldId id="977" r:id="rId74"/>
    <p:sldId id="980" r:id="rId75"/>
    <p:sldId id="978" r:id="rId76"/>
    <p:sldId id="979" r:id="rId77"/>
    <p:sldId id="981" r:id="rId78"/>
    <p:sldId id="982" r:id="rId79"/>
    <p:sldId id="997" r:id="rId80"/>
    <p:sldId id="998" r:id="rId81"/>
    <p:sldId id="999" r:id="rId82"/>
    <p:sldId id="1000" r:id="rId83"/>
    <p:sldId id="1005" r:id="rId84"/>
    <p:sldId id="1001" r:id="rId85"/>
    <p:sldId id="1002" r:id="rId86"/>
    <p:sldId id="1003" r:id="rId87"/>
    <p:sldId id="1004" r:id="rId88"/>
    <p:sldId id="1006" r:id="rId89"/>
    <p:sldId id="1007" r:id="rId90"/>
    <p:sldId id="962" r:id="rId91"/>
    <p:sldId id="898" r:id="rId92"/>
    <p:sldId id="900" r:id="rId93"/>
    <p:sldId id="899" r:id="rId94"/>
    <p:sldId id="901" r:id="rId95"/>
    <p:sldId id="964" r:id="rId96"/>
    <p:sldId id="965" r:id="rId97"/>
    <p:sldId id="966" r:id="rId98"/>
    <p:sldId id="967" r:id="rId99"/>
    <p:sldId id="968" r:id="rId100"/>
    <p:sldId id="969" r:id="rId101"/>
    <p:sldId id="971" r:id="rId102"/>
    <p:sldId id="970" r:id="rId103"/>
    <p:sldId id="972" r:id="rId104"/>
    <p:sldId id="974" r:id="rId105"/>
    <p:sldId id="1008" r:id="rId106"/>
    <p:sldId id="1010" r:id="rId107"/>
    <p:sldId id="1009" r:id="rId108"/>
    <p:sldId id="973" r:id="rId109"/>
    <p:sldId id="975" r:id="rId110"/>
    <p:sldId id="983" r:id="rId111"/>
    <p:sldId id="985" r:id="rId112"/>
    <p:sldId id="984" r:id="rId113"/>
    <p:sldId id="987" r:id="rId114"/>
    <p:sldId id="1011" r:id="rId115"/>
    <p:sldId id="1012" r:id="rId116"/>
    <p:sldId id="1013" r:id="rId117"/>
    <p:sldId id="1014" r:id="rId118"/>
    <p:sldId id="1015" r:id="rId119"/>
    <p:sldId id="1016" r:id="rId120"/>
    <p:sldId id="1017" r:id="rId121"/>
    <p:sldId id="1018" r:id="rId122"/>
    <p:sldId id="1019" r:id="rId123"/>
    <p:sldId id="1020" r:id="rId124"/>
    <p:sldId id="1021" r:id="rId125"/>
    <p:sldId id="1022" r:id="rId126"/>
    <p:sldId id="1023" r:id="rId127"/>
    <p:sldId id="1024" r:id="rId128"/>
    <p:sldId id="1037" r:id="rId129"/>
    <p:sldId id="1039" r:id="rId130"/>
    <p:sldId id="1038" r:id="rId131"/>
    <p:sldId id="1025" r:id="rId132"/>
    <p:sldId id="1026" r:id="rId133"/>
    <p:sldId id="1027" r:id="rId134"/>
    <p:sldId id="1028" r:id="rId135"/>
    <p:sldId id="1029" r:id="rId136"/>
    <p:sldId id="1030" r:id="rId137"/>
    <p:sldId id="1033" r:id="rId138"/>
    <p:sldId id="1034" r:id="rId139"/>
    <p:sldId id="1035" r:id="rId140"/>
    <p:sldId id="1036" r:id="rId141"/>
    <p:sldId id="986" r:id="rId142"/>
    <p:sldId id="988" r:id="rId143"/>
    <p:sldId id="990" r:id="rId144"/>
    <p:sldId id="989" r:id="rId145"/>
    <p:sldId id="991" r:id="rId146"/>
    <p:sldId id="993" r:id="rId147"/>
    <p:sldId id="992" r:id="rId148"/>
    <p:sldId id="994" r:id="rId149"/>
    <p:sldId id="995" r:id="rId150"/>
    <p:sldId id="996" r:id="rId151"/>
    <p:sldId id="1040" r:id="rId152"/>
    <p:sldId id="1042" r:id="rId153"/>
    <p:sldId id="1041" r:id="rId154"/>
    <p:sldId id="1043" r:id="rId155"/>
    <p:sldId id="1044" r:id="rId156"/>
    <p:sldId id="669" r:id="rId1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FF33"/>
    <a:srgbClr val="009900"/>
    <a:srgbClr val="6600CC"/>
    <a:srgbClr val="FF0000"/>
    <a:srgbClr val="0033CC"/>
    <a:srgbClr val="FF0066"/>
    <a:srgbClr val="003300"/>
    <a:srgbClr val="0066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2" autoAdjust="0"/>
    <p:restoredTop sz="90080" autoAdjust="0"/>
  </p:normalViewPr>
  <p:slideViewPr>
    <p:cSldViewPr>
      <p:cViewPr varScale="1">
        <p:scale>
          <a:sx n="78" d="100"/>
          <a:sy n="78" d="100"/>
        </p:scale>
        <p:origin x="1598" y="5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113</a:t>
            </a:fld>
            <a:endParaRPr lang="en-I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114</a:t>
            </a:fld>
            <a:endParaRPr lang="en-I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115</a:t>
            </a:fld>
            <a:endParaRPr lang="en-I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116</a:t>
            </a:fld>
            <a:endParaRPr lang="en-I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117</a:t>
            </a:fld>
            <a:endParaRPr lang="en-I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118</a:t>
            </a:fld>
            <a:endParaRPr lang="en-I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119</a:t>
            </a:fld>
            <a:endParaRPr lang="en-I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120</a:t>
            </a:fld>
            <a:endParaRPr lang="en-I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121</a:t>
            </a:fld>
            <a:endParaRPr lang="en-I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122</a:t>
            </a:fld>
            <a:endParaRPr lang="en-I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123</a:t>
            </a:fld>
            <a:endParaRPr lang="en-I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124</a:t>
            </a:fld>
            <a:endParaRPr lang="en-IN"/>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125</a:t>
            </a:fld>
            <a:endParaRPr lang="en-IN"/>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126</a:t>
            </a:fld>
            <a:endParaRPr lang="en-I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127</a:t>
            </a:fld>
            <a:endParaRPr lang="en-I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128</a:t>
            </a:fld>
            <a:endParaRPr lang="en-I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129</a:t>
            </a:fld>
            <a:endParaRPr lang="en-I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130</a:t>
            </a:fld>
            <a:endParaRPr lang="en-I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134</a:t>
            </a:fld>
            <a:endParaRPr lang="en-I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135</a:t>
            </a:fld>
            <a:endParaRPr lang="en-I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136</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58</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59</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60</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61</a:t>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62</a:t>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63</a:t>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64</a:t>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65</a:t>
            </a:fld>
            <a:endParaRPr lang="en-I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66</a:t>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67</a:t>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68</a:t>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69</a:t>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70</a:t>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71</a:t>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73</a:t>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74</a:t>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75</a:t>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76</a:t>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77</a:t>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78</a:t>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79</a:t>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80</a:t>
            </a:fld>
            <a:endParaRPr lang="en-I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81</a:t>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82</a:t>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83</a:t>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84</a:t>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85</a:t>
            </a:fld>
            <a:endParaRPr lang="en-I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86</a:t>
            </a:fld>
            <a:endParaRPr lang="en-I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87</a:t>
            </a:fld>
            <a:endParaRPr lang="en-I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88</a:t>
            </a:fld>
            <a:endParaRPr lang="en-I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89</a:t>
            </a:fld>
            <a:endParaRPr lang="en-I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90</a:t>
            </a:fld>
            <a:endParaRPr lang="en-I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92</a:t>
            </a:fld>
            <a:endParaRPr lang="en-I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93</a:t>
            </a:fld>
            <a:endParaRPr lang="en-I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94</a:t>
            </a:fld>
            <a:endParaRPr lang="en-I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95</a:t>
            </a:fld>
            <a:endParaRPr lang="en-I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96</a:t>
            </a:fld>
            <a:endParaRPr lang="en-I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97</a:t>
            </a:fld>
            <a:endParaRPr lang="en-I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98</a:t>
            </a:fld>
            <a:endParaRPr lang="en-I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99</a:t>
            </a:fld>
            <a:endParaRPr lang="en-I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100</a:t>
            </a:fld>
            <a:endParaRPr lang="en-I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101</a:t>
            </a:fld>
            <a:endParaRPr lang="en-I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102</a:t>
            </a:fld>
            <a:endParaRPr lang="en-I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103</a:t>
            </a:fld>
            <a:endParaRPr lang="en-I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104</a:t>
            </a:fld>
            <a:endParaRPr lang="en-I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105</a:t>
            </a:fld>
            <a:endParaRPr lang="en-I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106</a:t>
            </a:fld>
            <a:endParaRPr lang="en-I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107</a:t>
            </a:fld>
            <a:endParaRPr lang="en-I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108</a:t>
            </a:fld>
            <a:endParaRPr lang="en-I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109</a:t>
            </a:fld>
            <a:endParaRPr lang="en-I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110</a:t>
            </a:fld>
            <a:endParaRPr lang="en-I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111</a:t>
            </a:fld>
            <a:endParaRPr lang="en-I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112</a:t>
            </a:fld>
            <a:endParaRPr lang="en-IN"/>
          </a:p>
        </p:txBody>
      </p:sp>
    </p:spTree>
  </p:cSld>
  <p:clrMapOvr>
    <a:masterClrMapping/>
  </p:clrMapOvr>
</p:note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6260" y="5414165"/>
            <a:ext cx="7772400" cy="85920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96260" y="4345230"/>
            <a:ext cx="6400800" cy="1140865"/>
          </a:xfrm>
        </p:spPr>
        <p:txBody>
          <a:bodyPr>
            <a:normAutofit/>
          </a:bodyPr>
          <a:lstStyle>
            <a:lvl1pPr marL="0" indent="0" algn="l">
              <a:buNone/>
              <a:defRPr sz="2800">
                <a:solidFill>
                  <a:srgbClr val="FF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2195"/>
            <a:ext cx="8229600" cy="1143000"/>
          </a:xfrm>
        </p:spPr>
        <p:txBody>
          <a:bodyPr>
            <a:normAutofit/>
          </a:bodyPr>
          <a:lstStyle>
            <a:lvl1pPr algn="l">
              <a:defRPr sz="3600">
                <a:solidFill>
                  <a:srgbClr val="FF0000"/>
                </a:solidFill>
              </a:defRPr>
            </a:lvl1pPr>
          </a:lstStyle>
          <a:p>
            <a:r>
              <a:rPr lang="en-US" dirty="0"/>
              <a:t>Click to edit Master title style</a:t>
            </a:r>
          </a:p>
        </p:txBody>
      </p:sp>
      <p:sp>
        <p:nvSpPr>
          <p:cNvPr id="3" name="Content Placeholder 2"/>
          <p:cNvSpPr>
            <a:spLocks noGrp="1"/>
          </p:cNvSpPr>
          <p:nvPr>
            <p:ph idx="1"/>
          </p:nvPr>
        </p:nvSpPr>
        <p:spPr>
          <a:xfrm>
            <a:off x="457200" y="1443835"/>
            <a:ext cx="8229600" cy="3918803"/>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1545" y="274637"/>
            <a:ext cx="7016195" cy="1143000"/>
          </a:xfrm>
        </p:spPr>
        <p:txBody>
          <a:bodyPr>
            <a:normAutofit/>
          </a:bodyPr>
          <a:lstStyle>
            <a:lvl1pPr algn="l">
              <a:defRPr sz="3600">
                <a:solidFill>
                  <a:srgbClr val="FF0000"/>
                </a:solidFill>
              </a:defRPr>
            </a:lvl1pPr>
          </a:lstStyle>
          <a:p>
            <a:r>
              <a:rPr lang="en-US" dirty="0"/>
              <a:t>Click to edit Master title style</a:t>
            </a:r>
          </a:p>
        </p:txBody>
      </p:sp>
      <p:sp>
        <p:nvSpPr>
          <p:cNvPr id="3" name="Content Placeholder 2"/>
          <p:cNvSpPr>
            <a:spLocks noGrp="1"/>
          </p:cNvSpPr>
          <p:nvPr>
            <p:ph idx="1"/>
          </p:nvPr>
        </p:nvSpPr>
        <p:spPr>
          <a:xfrm>
            <a:off x="1831545" y="1443835"/>
            <a:ext cx="7016195"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629391393"/>
      </p:ext>
    </p:extLst>
  </p:cSld>
  <p:clrMapOvr>
    <a:masterClrMapping/>
  </p:clrMapOvr>
</p:sldLayout>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12/3/2020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55576" y="1988840"/>
            <a:ext cx="8001088" cy="785818"/>
          </a:xfrm>
        </p:spPr>
        <p:txBody>
          <a:bodyPr>
            <a:noAutofit/>
          </a:bodyPr>
          <a:lstStyle/>
          <a:p>
            <a:pPr algn="ctr"/>
            <a:r>
              <a:rPr lang="en-US" sz="4000" b="1" u="sng" dirty="0">
                <a:solidFill>
                  <a:srgbClr val="FFFF00"/>
                </a:solidFill>
                <a:effectLst>
                  <a:outerShdw blurRad="38100" dist="38100" dir="2700000" algn="tl">
                    <a:srgbClr val="000000">
                      <a:alpha val="43137"/>
                    </a:srgbClr>
                  </a:outerShdw>
                </a:effectLst>
              </a:rPr>
              <a:t>DATA FILE HANDLING</a:t>
            </a:r>
          </a:p>
        </p:txBody>
      </p:sp>
    </p:spTree>
    <p:extLst>
      <p:ext uri="{BB962C8B-B14F-4D97-AF65-F5344CB8AC3E}">
        <p14:creationId xmlns:p14="http://schemas.microsoft.com/office/powerpoint/2010/main" val="1101633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500166" y="428604"/>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TYPES</a:t>
            </a:r>
            <a:r>
              <a:rPr kumimoji="0" lang="en-IN" sz="3200" b="1" i="0" u="none" strike="noStrike" kern="1200" cap="none" spc="0" normalizeH="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 OF FILES</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3" name="Rectangle 2"/>
          <p:cNvSpPr/>
          <p:nvPr/>
        </p:nvSpPr>
        <p:spPr>
          <a:xfrm>
            <a:off x="1500166" y="1785926"/>
            <a:ext cx="7286676" cy="954107"/>
          </a:xfrm>
          <a:prstGeom prst="rect">
            <a:avLst/>
          </a:prstGeom>
        </p:spPr>
        <p:txBody>
          <a:bodyPr wrap="square">
            <a:spAutoFit/>
          </a:bodyPr>
          <a:lstStyle/>
          <a:p>
            <a:r>
              <a:rPr lang="en-IN" sz="2800" b="1" dirty="0">
                <a:solidFill>
                  <a:schemeClr val="bg1"/>
                </a:solidFill>
                <a:effectLst>
                  <a:outerShdw blurRad="38100" dist="38100" dir="2700000" algn="tl">
                    <a:srgbClr val="000000">
                      <a:alpha val="43137"/>
                    </a:srgbClr>
                  </a:outerShdw>
                </a:effectLst>
              </a:rPr>
              <a:t>Python allow us to create and manage two types of file</a:t>
            </a:r>
          </a:p>
        </p:txBody>
      </p:sp>
      <p:sp>
        <p:nvSpPr>
          <p:cNvPr id="4" name="Title 1"/>
          <p:cNvSpPr txBox="1">
            <a:spLocks/>
          </p:cNvSpPr>
          <p:nvPr/>
        </p:nvSpPr>
        <p:spPr>
          <a:xfrm>
            <a:off x="1643042" y="3286124"/>
            <a:ext cx="592935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TEXT FILE	</a:t>
            </a:r>
          </a:p>
        </p:txBody>
      </p:sp>
      <p:sp>
        <p:nvSpPr>
          <p:cNvPr id="5" name="Title 1"/>
          <p:cNvSpPr txBox="1">
            <a:spLocks/>
          </p:cNvSpPr>
          <p:nvPr/>
        </p:nvSpPr>
        <p:spPr>
          <a:xfrm>
            <a:off x="1643042" y="4572008"/>
            <a:ext cx="5929354"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2.	BINARY FILE</a:t>
            </a:r>
          </a:p>
        </p:txBody>
      </p:sp>
    </p:spTree>
    <p:extLst>
      <p:ext uri="{BB962C8B-B14F-4D97-AF65-F5344CB8AC3E}">
        <p14:creationId xmlns:p14="http://schemas.microsoft.com/office/powerpoint/2010/main" val="1101633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2976" y="1785926"/>
            <a:ext cx="7786742" cy="4832092"/>
          </a:xfrm>
          <a:prstGeom prst="rect">
            <a:avLst/>
          </a:prstGeom>
        </p:spPr>
        <p:txBody>
          <a:bodyPr wrap="square">
            <a:spAutoFit/>
          </a:bodyPr>
          <a:lstStyle/>
          <a:p>
            <a:pPr algn="just"/>
            <a:r>
              <a:rPr lang="en-IN" sz="2800" b="1" i="1" dirty="0">
                <a:solidFill>
                  <a:srgbClr val="FFFF00"/>
                </a:solidFill>
                <a:effectLst>
                  <a:outerShdw blurRad="38100" dist="38100" dir="2700000" algn="tl">
                    <a:srgbClr val="000000">
                      <a:alpha val="43137"/>
                    </a:srgbClr>
                  </a:outerShdw>
                </a:effectLst>
              </a:rPr>
              <a:t>	What is Text File?</a:t>
            </a:r>
          </a:p>
          <a:p>
            <a:pPr algn="just"/>
            <a:endParaRPr lang="en-IN" sz="2800" b="1" i="1" dirty="0">
              <a:solidFill>
                <a:srgbClr val="FFFF00"/>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 text file is usually considered as sequence of lines. Line is a sequence of characters (ASCII or UNICODE), stored on permanent storage media. The default character coding in python is ASCII each line is terminated by a special character, known as End of Line (EOL). At the lowest level, text file will be collection of bytes. Text files are stored in human readable form and they can also be created using any text editor.</a:t>
            </a:r>
          </a:p>
        </p:txBody>
      </p:sp>
      <p:sp>
        <p:nvSpPr>
          <p:cNvPr id="4" name="Title 1"/>
          <p:cNvSpPr txBox="1">
            <a:spLocks/>
          </p:cNvSpPr>
          <p:nvPr/>
        </p:nvSpPr>
        <p:spPr>
          <a:xfrm>
            <a:off x="1428728" y="500042"/>
            <a:ext cx="7143800"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1.	TEXT FILE	</a:t>
            </a:r>
          </a:p>
        </p:txBody>
      </p:sp>
    </p:spTree>
    <p:extLst>
      <p:ext uri="{BB962C8B-B14F-4D97-AF65-F5344CB8AC3E}">
        <p14:creationId xmlns:p14="http://schemas.microsoft.com/office/powerpoint/2010/main" val="110163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2976" y="1500174"/>
            <a:ext cx="7786742" cy="5262979"/>
          </a:xfrm>
          <a:prstGeom prst="rect">
            <a:avLst/>
          </a:prstGeom>
        </p:spPr>
        <p:txBody>
          <a:bodyPr wrap="square">
            <a:spAutoFit/>
          </a:bodyPr>
          <a:lstStyle/>
          <a:p>
            <a:pPr algn="just"/>
            <a:r>
              <a:rPr lang="en-IN" sz="2800" b="1" i="1" dirty="0">
                <a:solidFill>
                  <a:srgbClr val="FFFF00"/>
                </a:solidFill>
                <a:effectLst>
                  <a:outerShdw blurRad="38100" dist="38100" dir="2700000" algn="tl">
                    <a:srgbClr val="000000">
                      <a:alpha val="43137"/>
                    </a:srgbClr>
                  </a:outerShdw>
                </a:effectLst>
              </a:rPr>
              <a:t>	What is Binary File?</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 binary file contains arbitrary binary data i.e. numbers stored in the file, can be used for numerical operation(s). So when we work on binary file, we have to interpret the raw bit pattern(s) read from the file into correct type of data in our program. In the case of binary file it is extremely important that we interpret the correct data type while reading the file. Python provides special module(s) for encoding and decoding of data for binary file.</a:t>
            </a:r>
          </a:p>
        </p:txBody>
      </p:sp>
      <p:sp>
        <p:nvSpPr>
          <p:cNvPr id="5" name="Title 1"/>
          <p:cNvSpPr txBox="1">
            <a:spLocks/>
          </p:cNvSpPr>
          <p:nvPr/>
        </p:nvSpPr>
        <p:spPr>
          <a:xfrm>
            <a:off x="1285852" y="500042"/>
            <a:ext cx="7143800"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r>
              <a:rPr lang="en-IN" sz="3200" b="1" dirty="0">
                <a:solidFill>
                  <a:schemeClr val="tx1"/>
                </a:solidFill>
                <a:effectLst>
                  <a:outerShdw blurRad="38100" dist="38100" dir="2700000" algn="tl">
                    <a:srgbClr val="000000">
                      <a:alpha val="43137"/>
                    </a:srgbClr>
                  </a:outerShdw>
                </a:effectLst>
              </a:rPr>
              <a:t>2.	BINARY FILE</a:t>
            </a:r>
          </a:p>
        </p:txBody>
      </p:sp>
    </p:spTree>
    <p:extLst>
      <p:ext uri="{BB962C8B-B14F-4D97-AF65-F5344CB8AC3E}">
        <p14:creationId xmlns:p14="http://schemas.microsoft.com/office/powerpoint/2010/main" val="110163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3286124"/>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OPENING AND CLOSING FILES</a:t>
            </a:r>
          </a:p>
        </p:txBody>
      </p:sp>
    </p:spTree>
    <p:extLst>
      <p:ext uri="{BB962C8B-B14F-4D97-AF65-F5344CB8AC3E}">
        <p14:creationId xmlns:p14="http://schemas.microsoft.com/office/powerpoint/2010/main" val="1101633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OPENING AND CLOSING FILES</a:t>
            </a:r>
          </a:p>
        </p:txBody>
      </p:sp>
      <p:sp>
        <p:nvSpPr>
          <p:cNvPr id="3" name="Rectangle 2"/>
          <p:cNvSpPr/>
          <p:nvPr/>
        </p:nvSpPr>
        <p:spPr>
          <a:xfrm>
            <a:off x="1500166" y="1643050"/>
            <a:ext cx="7215238" cy="440120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To handle data files in python, we need to have a file object. Object can be created by using open() function or file() function. </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rPr>
              <a:t>	</a:t>
            </a:r>
            <a:r>
              <a:rPr lang="en-IN" sz="2800" b="1" i="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To work on file, first thing we do is open it. This is done by using built in function open().</a:t>
            </a:r>
          </a:p>
          <a:p>
            <a:pPr algn="just"/>
            <a:r>
              <a:rPr lang="en-IN" sz="2800" b="1"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Syntax of open() function is</a:t>
            </a:r>
          </a:p>
          <a:p>
            <a:pPr algn="just"/>
            <a:r>
              <a:rPr lang="en-IN" sz="2800" b="1" i="1" dirty="0" err="1">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file_object</a:t>
            </a:r>
            <a:r>
              <a:rPr lang="en-IN" sz="2800" b="1"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 = open(filename [, access_mode] [,buffering])</a:t>
            </a:r>
          </a:p>
        </p:txBody>
      </p:sp>
    </p:spTree>
    <p:extLst>
      <p:ext uri="{BB962C8B-B14F-4D97-AF65-F5344CB8AC3E}">
        <p14:creationId xmlns:p14="http://schemas.microsoft.com/office/powerpoint/2010/main" val="1101633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OPENING AND CLOSING FILES</a:t>
            </a:r>
          </a:p>
        </p:txBody>
      </p:sp>
      <p:sp>
        <p:nvSpPr>
          <p:cNvPr id="3" name="Rectangle 2"/>
          <p:cNvSpPr/>
          <p:nvPr/>
        </p:nvSpPr>
        <p:spPr>
          <a:xfrm>
            <a:off x="1357290" y="1500174"/>
            <a:ext cx="7500990" cy="4832092"/>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66FF33"/>
                </a:solidFill>
                <a:effectLst>
                  <a:outerShdw blurRad="38100" dist="38100" dir="2700000" algn="tl">
                    <a:srgbClr val="000000">
                      <a:alpha val="43137"/>
                    </a:srgbClr>
                  </a:outerShdw>
                </a:effectLst>
              </a:rPr>
              <a:t>open() requires three arguments to work, </a:t>
            </a:r>
          </a:p>
          <a:p>
            <a:pPr algn="just"/>
            <a:r>
              <a:rPr lang="en-IN" sz="2800" b="1" dirty="0">
                <a:solidFill>
                  <a:srgbClr val="FFFF00"/>
                </a:solidFill>
                <a:effectLst>
                  <a:outerShdw blurRad="38100" dist="38100" dir="2700000" algn="tl">
                    <a:srgbClr val="000000">
                      <a:alpha val="43137"/>
                    </a:srgbClr>
                  </a:outerShdw>
                </a:effectLst>
              </a:rPr>
              <a:t>first one ( filename ) </a:t>
            </a:r>
            <a:r>
              <a:rPr lang="en-IN" sz="2800" b="1" dirty="0">
                <a:solidFill>
                  <a:schemeClr val="bg1"/>
                </a:solidFill>
                <a:effectLst>
                  <a:outerShdw blurRad="38100" dist="38100" dir="2700000" algn="tl">
                    <a:srgbClr val="000000">
                      <a:alpha val="43137"/>
                    </a:srgbClr>
                  </a:outerShdw>
                </a:effectLst>
              </a:rPr>
              <a:t>is the name of the file on secondary storage media, which can be string constant or a variable. The name can include the description of path, in case, the file does not reside in the same folder / directory in which we are working</a:t>
            </a:r>
          </a:p>
          <a:p>
            <a:pPr algn="just"/>
            <a:r>
              <a:rPr lang="en-IN" sz="2800" b="1" dirty="0">
                <a:solidFill>
                  <a:schemeClr val="bg1"/>
                </a:solidFill>
                <a:effectLst>
                  <a:outerShdw blurRad="38100" dist="38100" dir="2700000" algn="tl">
                    <a:srgbClr val="000000">
                      <a:alpha val="43137"/>
                    </a:srgbClr>
                  </a:outerShdw>
                </a:effectLst>
                <a:cs typeface="Times New Roman" pitchFamily="18" charset="0"/>
              </a:rPr>
              <a:t>	The </a:t>
            </a:r>
            <a:r>
              <a:rPr lang="en-IN" sz="2800" b="1" dirty="0">
                <a:solidFill>
                  <a:srgbClr val="FFFF00"/>
                </a:solidFill>
                <a:effectLst>
                  <a:outerShdw blurRad="38100" dist="38100" dir="2700000" algn="tl">
                    <a:srgbClr val="000000">
                      <a:alpha val="43137"/>
                    </a:srgbClr>
                  </a:outerShdw>
                </a:effectLst>
                <a:cs typeface="Times New Roman" pitchFamily="18" charset="0"/>
              </a:rPr>
              <a:t>second parameter (access_mode) </a:t>
            </a:r>
            <a:r>
              <a:rPr lang="en-IN" sz="2800" b="1" dirty="0">
                <a:solidFill>
                  <a:schemeClr val="bg1"/>
                </a:solidFill>
                <a:effectLst>
                  <a:outerShdw blurRad="38100" dist="38100" dir="2700000" algn="tl">
                    <a:srgbClr val="000000">
                      <a:alpha val="43137"/>
                    </a:srgbClr>
                  </a:outerShdw>
                </a:effectLst>
                <a:cs typeface="Times New Roman" pitchFamily="18" charset="0"/>
              </a:rPr>
              <a:t>describes how file will be used throughout the program. This is an optional parameter and the default access_mode is reading.</a:t>
            </a:r>
          </a:p>
        </p:txBody>
      </p:sp>
    </p:spTree>
    <p:extLst>
      <p:ext uri="{BB962C8B-B14F-4D97-AF65-F5344CB8AC3E}">
        <p14:creationId xmlns:p14="http://schemas.microsoft.com/office/powerpoint/2010/main" val="1101633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OPENING AND CLOSING FILES</a:t>
            </a:r>
          </a:p>
        </p:txBody>
      </p:sp>
      <p:sp>
        <p:nvSpPr>
          <p:cNvPr id="3" name="Rectangle 2"/>
          <p:cNvSpPr/>
          <p:nvPr/>
        </p:nvSpPr>
        <p:spPr>
          <a:xfrm>
            <a:off x="1357290" y="1500174"/>
            <a:ext cx="7500990" cy="4832092"/>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t>
            </a:r>
            <a:r>
              <a:rPr lang="en-IN" sz="2800" b="1" dirty="0">
                <a:solidFill>
                  <a:srgbClr val="FFFF00"/>
                </a:solidFill>
                <a:effectLst>
                  <a:outerShdw blurRad="38100" dist="38100" dir="2700000" algn="tl">
                    <a:srgbClr val="000000">
                      <a:alpha val="43137"/>
                    </a:srgbClr>
                  </a:outerShdw>
                </a:effectLst>
              </a:rPr>
              <a:t>The third parameter (buffering) </a:t>
            </a:r>
            <a:r>
              <a:rPr lang="en-IN" sz="2800" b="1" dirty="0">
                <a:solidFill>
                  <a:schemeClr val="bg1"/>
                </a:solidFill>
                <a:effectLst>
                  <a:outerShdw blurRad="38100" dist="38100" dir="2700000" algn="tl">
                    <a:srgbClr val="000000">
                      <a:alpha val="43137"/>
                    </a:srgbClr>
                  </a:outerShdw>
                </a:effectLst>
              </a:rPr>
              <a:t>is for specifying how much is read from the file in one read. </a:t>
            </a:r>
          </a:p>
          <a:p>
            <a:pPr algn="just"/>
            <a:endParaRPr lang="en-IN" sz="2800" b="1" dirty="0">
              <a:solidFill>
                <a:schemeClr val="bg1"/>
              </a:solidFill>
              <a:effectLst>
                <a:outerShdw blurRad="38100" dist="38100" dir="2700000" algn="tl">
                  <a:srgbClr val="000000">
                    <a:alpha val="43137"/>
                  </a:srgbClr>
                </a:outerShdw>
              </a:effectLst>
            </a:endParaRPr>
          </a:p>
          <a:p>
            <a:pPr algn="just"/>
            <a:r>
              <a:rPr lang="en-IN" sz="2800" b="1" dirty="0">
                <a:solidFill>
                  <a:schemeClr val="bg1"/>
                </a:solidFill>
                <a:effectLst>
                  <a:outerShdw blurRad="38100" dist="38100" dir="2700000" algn="tl">
                    <a:srgbClr val="000000">
                      <a:alpha val="43137"/>
                    </a:srgbClr>
                  </a:outerShdw>
                </a:effectLst>
                <a:cs typeface="Times New Roman" pitchFamily="18" charset="0"/>
              </a:rPr>
              <a:t>	Finally, The function will return an object of file type using which we will manipulate the file, in our program.</a:t>
            </a:r>
          </a:p>
          <a:p>
            <a:pPr algn="just"/>
            <a:r>
              <a:rPr lang="en-IN" sz="2800" b="1" dirty="0">
                <a:solidFill>
                  <a:schemeClr val="bg1"/>
                </a:solidFill>
                <a:effectLst>
                  <a:outerShdw blurRad="38100" dist="38100" dir="2700000" algn="tl">
                    <a:srgbClr val="000000">
                      <a:alpha val="43137"/>
                    </a:srgbClr>
                  </a:outerShdw>
                </a:effectLst>
                <a:cs typeface="Times New Roman" pitchFamily="18" charset="0"/>
              </a:rPr>
              <a:t>When we work with file(s), a buffer (area in memory where data is temporarily stored before being written to file), is automatically associated with file when we open the file. </a:t>
            </a:r>
          </a:p>
        </p:txBody>
      </p:sp>
    </p:spTree>
    <p:extLst>
      <p:ext uri="{BB962C8B-B14F-4D97-AF65-F5344CB8AC3E}">
        <p14:creationId xmlns:p14="http://schemas.microsoft.com/office/powerpoint/2010/main" val="1101633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OPENING AND CLOSING FILES</a:t>
            </a:r>
          </a:p>
        </p:txBody>
      </p:sp>
      <p:sp>
        <p:nvSpPr>
          <p:cNvPr id="3" name="Rectangle 2"/>
          <p:cNvSpPr/>
          <p:nvPr/>
        </p:nvSpPr>
        <p:spPr>
          <a:xfrm>
            <a:off x="1357290" y="2428868"/>
            <a:ext cx="7500990" cy="2677656"/>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cs typeface="Times New Roman" pitchFamily="18" charset="0"/>
              </a:rPr>
              <a:t>	While writing the content in the file, first it goes to buffer and once the buffer is full, data is written to the file. Also when file is closed, any unsaved data is transferred to file. flush() function is used to force transfer of data from buffer to file</a:t>
            </a:r>
          </a:p>
        </p:txBody>
      </p:sp>
    </p:spTree>
    <p:extLst>
      <p:ext uri="{BB962C8B-B14F-4D97-AF65-F5344CB8AC3E}">
        <p14:creationId xmlns:p14="http://schemas.microsoft.com/office/powerpoint/2010/main" val="1101633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85918" y="3286124"/>
            <a:ext cx="6715204" cy="785818"/>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algn="ctr"/>
            <a:r>
              <a:rPr lang="en-IN" sz="3200" b="1" dirty="0">
                <a:solidFill>
                  <a:schemeClr val="tx1"/>
                </a:solidFill>
                <a:effectLst>
                  <a:outerShdw blurRad="38100" dist="38100" dir="2700000" algn="tl">
                    <a:srgbClr val="000000">
                      <a:alpha val="43137"/>
                    </a:srgbClr>
                  </a:outerShdw>
                </a:effectLst>
              </a:rPr>
              <a:t>FILE ACCESS MODES</a:t>
            </a:r>
          </a:p>
        </p:txBody>
      </p:sp>
    </p:spTree>
    <p:extLst>
      <p:ext uri="{BB962C8B-B14F-4D97-AF65-F5344CB8AC3E}">
        <p14:creationId xmlns:p14="http://schemas.microsoft.com/office/powerpoint/2010/main" val="110163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ACCESS MODES</a:t>
            </a:r>
          </a:p>
        </p:txBody>
      </p:sp>
      <p:graphicFrame>
        <p:nvGraphicFramePr>
          <p:cNvPr id="4" name="Table 3"/>
          <p:cNvGraphicFramePr>
            <a:graphicFrameLocks noGrp="1"/>
          </p:cNvGraphicFramePr>
          <p:nvPr/>
        </p:nvGraphicFramePr>
        <p:xfrm>
          <a:off x="1857356" y="2357430"/>
          <a:ext cx="6572296" cy="1571637"/>
        </p:xfrm>
        <a:graphic>
          <a:graphicData uri="http://schemas.openxmlformats.org/drawingml/2006/table">
            <a:tbl>
              <a:tblPr firstRow="1" bandRow="1">
                <a:tableStyleId>{00A15C55-8517-42AA-B614-E9B94910E393}</a:tableStyleId>
              </a:tblPr>
              <a:tblGrid>
                <a:gridCol w="2387609">
                  <a:extLst>
                    <a:ext uri="{9D8B030D-6E8A-4147-A177-3AD203B41FA5}">
                      <a16:colId xmlns:a16="http://schemas.microsoft.com/office/drawing/2014/main" val="20000"/>
                    </a:ext>
                  </a:extLst>
                </a:gridCol>
                <a:gridCol w="4184687">
                  <a:extLst>
                    <a:ext uri="{9D8B030D-6E8A-4147-A177-3AD203B41FA5}">
                      <a16:colId xmlns:a16="http://schemas.microsoft.com/office/drawing/2014/main" val="20001"/>
                    </a:ext>
                  </a:extLst>
                </a:gridCol>
              </a:tblGrid>
              <a:tr h="523879">
                <a:tc>
                  <a:txBody>
                    <a:bodyPr/>
                    <a:lstStyle/>
                    <a:p>
                      <a:pPr algn="ctr"/>
                      <a:r>
                        <a:rPr lang="en-IN" sz="2800" b="1" dirty="0">
                          <a:solidFill>
                            <a:srgbClr val="FFFF00"/>
                          </a:solidFill>
                          <a:effectLst>
                            <a:outerShdw blurRad="38100" dist="38100" dir="2700000" algn="tl">
                              <a:srgbClr val="000000">
                                <a:alpha val="43137"/>
                              </a:srgbClr>
                            </a:outerShdw>
                          </a:effectLst>
                        </a:rPr>
                        <a:t>MODE</a:t>
                      </a:r>
                    </a:p>
                  </a:txBody>
                  <a:tcPr/>
                </a:tc>
                <a:tc>
                  <a:txBody>
                    <a:bodyPr/>
                    <a:lstStyle/>
                    <a:p>
                      <a:pPr algn="ctr"/>
                      <a:r>
                        <a:rPr lang="en-IN" sz="2800" b="1" dirty="0">
                          <a:solidFill>
                            <a:srgbClr val="FFFF00"/>
                          </a:solidFill>
                          <a:effectLst>
                            <a:outerShdw blurRad="38100" dist="38100" dir="2700000" algn="tl">
                              <a:srgbClr val="000000">
                                <a:alpha val="43137"/>
                              </a:srgbClr>
                            </a:outerShdw>
                          </a:effectLst>
                        </a:rPr>
                        <a:t>File Opens in</a:t>
                      </a:r>
                    </a:p>
                  </a:txBody>
                  <a:tcPr/>
                </a:tc>
                <a:extLst>
                  <a:ext uri="{0D108BD9-81ED-4DB2-BD59-A6C34878D82A}">
                    <a16:rowId xmlns:a16="http://schemas.microsoft.com/office/drawing/2014/main" val="10000"/>
                  </a:ext>
                </a:extLst>
              </a:tr>
              <a:tr h="523879">
                <a:tc>
                  <a:txBody>
                    <a:bodyPr/>
                    <a:lstStyle/>
                    <a:p>
                      <a:pPr algn="ctr"/>
                      <a:r>
                        <a:rPr lang="en-IN" sz="2800" b="1" dirty="0">
                          <a:effectLst>
                            <a:outerShdw blurRad="38100" dist="38100" dir="2700000" algn="tl">
                              <a:srgbClr val="000000">
                                <a:alpha val="43137"/>
                              </a:srgbClr>
                            </a:outerShdw>
                          </a:effectLst>
                        </a:rPr>
                        <a:t>r</a:t>
                      </a:r>
                    </a:p>
                  </a:txBody>
                  <a:tcPr/>
                </a:tc>
                <a:tc>
                  <a:txBody>
                    <a:bodyPr/>
                    <a:lstStyle/>
                    <a:p>
                      <a:r>
                        <a:rPr lang="en-IN" sz="2800" b="1" dirty="0">
                          <a:effectLst>
                            <a:outerShdw blurRad="38100" dist="38100" dir="2700000" algn="tl">
                              <a:srgbClr val="000000">
                                <a:alpha val="43137"/>
                              </a:srgbClr>
                            </a:outerShdw>
                          </a:effectLst>
                        </a:rPr>
                        <a:t>Text File Read</a:t>
                      </a:r>
                      <a:r>
                        <a:rPr lang="en-IN" sz="2800" b="1" baseline="0" dirty="0">
                          <a:effectLst>
                            <a:outerShdw blurRad="38100" dist="38100" dir="2700000" algn="tl">
                              <a:srgbClr val="000000">
                                <a:alpha val="43137"/>
                              </a:srgbClr>
                            </a:outerShdw>
                          </a:effectLst>
                        </a:rPr>
                        <a:t> Mode</a:t>
                      </a:r>
                    </a:p>
                  </a:txBody>
                  <a:tcPr/>
                </a:tc>
                <a:extLst>
                  <a:ext uri="{0D108BD9-81ED-4DB2-BD59-A6C34878D82A}">
                    <a16:rowId xmlns:a16="http://schemas.microsoft.com/office/drawing/2014/main" val="10001"/>
                  </a:ext>
                </a:extLst>
              </a:tr>
              <a:tr h="523879">
                <a:tc>
                  <a:txBody>
                    <a:bodyPr/>
                    <a:lstStyle/>
                    <a:p>
                      <a:pPr algn="ctr"/>
                      <a:r>
                        <a:rPr lang="en-IN" sz="2800" b="1" dirty="0" err="1">
                          <a:effectLst>
                            <a:outerShdw blurRad="38100" dist="38100" dir="2700000" algn="tl">
                              <a:srgbClr val="000000">
                                <a:alpha val="43137"/>
                              </a:srgbClr>
                            </a:outerShdw>
                          </a:effectLst>
                        </a:rPr>
                        <a:t>rb</a:t>
                      </a:r>
                      <a:endParaRPr lang="en-IN" sz="2800" b="1" dirty="0">
                        <a:effectLst>
                          <a:outerShdw blurRad="38100" dist="38100" dir="2700000" algn="tl">
                            <a:srgbClr val="000000">
                              <a:alpha val="43137"/>
                            </a:srgbClr>
                          </a:outerShdw>
                        </a:effectLst>
                      </a:endParaRPr>
                    </a:p>
                  </a:txBody>
                  <a:tcPr/>
                </a:tc>
                <a:tc>
                  <a:txBody>
                    <a:bodyPr/>
                    <a:lstStyle/>
                    <a:p>
                      <a:r>
                        <a:rPr lang="en-IN" sz="2800" b="1" dirty="0">
                          <a:effectLst>
                            <a:outerShdw blurRad="38100" dist="38100" dir="2700000" algn="tl">
                              <a:srgbClr val="000000">
                                <a:alpha val="43137"/>
                              </a:srgbClr>
                            </a:outerShdw>
                          </a:effectLst>
                        </a:rPr>
                        <a:t>Binary File Read Mode</a:t>
                      </a:r>
                    </a:p>
                  </a:txBody>
                  <a:tcPr/>
                </a:tc>
                <a:extLst>
                  <a:ext uri="{0D108BD9-81ED-4DB2-BD59-A6C34878D82A}">
                    <a16:rowId xmlns:a16="http://schemas.microsoft.com/office/drawing/2014/main" val="10002"/>
                  </a:ext>
                </a:extLst>
              </a:tr>
            </a:tbl>
          </a:graphicData>
        </a:graphic>
      </p:graphicFrame>
      <p:sp>
        <p:nvSpPr>
          <p:cNvPr id="6" name="Rectangle 5"/>
          <p:cNvSpPr/>
          <p:nvPr/>
        </p:nvSpPr>
        <p:spPr>
          <a:xfrm>
            <a:off x="1214414" y="4500570"/>
            <a:ext cx="7500990" cy="1384995"/>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cs typeface="Times New Roman" pitchFamily="18" charset="0"/>
              </a:rPr>
              <a:t>	These are the default modes. The file pointer is placed at the beginning for reading purpose, when we open a file in this mode.</a:t>
            </a:r>
          </a:p>
        </p:txBody>
      </p:sp>
    </p:spTree>
    <p:extLst>
      <p:ext uri="{BB962C8B-B14F-4D97-AF65-F5344CB8AC3E}">
        <p14:creationId xmlns:p14="http://schemas.microsoft.com/office/powerpoint/2010/main" val="110163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43042" y="428604"/>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LEARNING OUTCOMES</a:t>
            </a:r>
          </a:p>
        </p:txBody>
      </p:sp>
      <p:sp>
        <p:nvSpPr>
          <p:cNvPr id="3" name="Rectangle 2"/>
          <p:cNvSpPr/>
          <p:nvPr/>
        </p:nvSpPr>
        <p:spPr>
          <a:xfrm>
            <a:off x="1214414" y="1643050"/>
            <a:ext cx="7358114" cy="4832092"/>
          </a:xfrm>
          <a:prstGeom prst="rect">
            <a:avLst/>
          </a:prstGeom>
        </p:spPr>
        <p:txBody>
          <a:bodyPr wrap="square">
            <a:spAutoFit/>
          </a:bodyPr>
          <a:lstStyle/>
          <a:p>
            <a:r>
              <a:rPr lang="en-IN" sz="2800" b="1"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	After going through the chapter, student will be able to:</a:t>
            </a:r>
          </a:p>
          <a:p>
            <a:endParaRPr lang="en-IN" sz="2800" b="1"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Understand the importance of data file for permanent storage of data.</a:t>
            </a: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Understand how standard </a:t>
            </a:r>
            <a:r>
              <a:rPr lang="en-IN" sz="2800" b="1" dirty="0" err="1">
                <a:solidFill>
                  <a:schemeClr val="bg1"/>
                </a:solidFill>
                <a:effectLst>
                  <a:outerShdw blurRad="38100" dist="38100" dir="2700000" algn="tl">
                    <a:srgbClr val="000000">
                      <a:alpha val="43137"/>
                    </a:srgbClr>
                  </a:outerShdw>
                </a:effectLst>
              </a:rPr>
              <a:t>Input/Output</a:t>
            </a:r>
            <a:r>
              <a:rPr lang="en-IN" sz="2800" b="1" dirty="0">
                <a:solidFill>
                  <a:schemeClr val="bg1"/>
                </a:solidFill>
                <a:effectLst>
                  <a:outerShdw blurRad="38100" dist="38100" dir="2700000" algn="tl">
                    <a:srgbClr val="000000">
                      <a:alpha val="43137"/>
                    </a:srgbClr>
                  </a:outerShdw>
                </a:effectLst>
              </a:rPr>
              <a:t> function work.</a:t>
            </a: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Distinguish between text and binary file</a:t>
            </a: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Open and close a file ( text and binary)</a:t>
            </a: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Read and write data in file</a:t>
            </a:r>
          </a:p>
          <a:p>
            <a:pPr algn="just">
              <a:buFont typeface="Wingdings" pitchFamily="2" charset="2"/>
              <a:buChar char="ü"/>
            </a:pPr>
            <a:r>
              <a:rPr lang="en-IN" sz="2800" b="1" dirty="0">
                <a:solidFill>
                  <a:schemeClr val="bg1"/>
                </a:solidFill>
                <a:effectLst>
                  <a:outerShdw blurRad="38100" dist="38100" dir="2700000" algn="tl">
                    <a:srgbClr val="000000">
                      <a:alpha val="43137"/>
                    </a:srgbClr>
                  </a:outerShdw>
                </a:effectLst>
              </a:rPr>
              <a:t>Write programs that manipulate data file(s</a:t>
            </a:r>
          </a:p>
        </p:txBody>
      </p:sp>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ACCESS MODES</a:t>
            </a:r>
          </a:p>
        </p:txBody>
      </p:sp>
      <p:graphicFrame>
        <p:nvGraphicFramePr>
          <p:cNvPr id="4" name="Table 3"/>
          <p:cNvGraphicFramePr>
            <a:graphicFrameLocks noGrp="1"/>
          </p:cNvGraphicFramePr>
          <p:nvPr/>
        </p:nvGraphicFramePr>
        <p:xfrm>
          <a:off x="857224" y="1714488"/>
          <a:ext cx="8001056" cy="4612033"/>
        </p:xfrm>
        <a:graphic>
          <a:graphicData uri="http://schemas.openxmlformats.org/drawingml/2006/table">
            <a:tbl>
              <a:tblPr firstRow="1" bandRow="1">
                <a:tableStyleId>{00A15C55-8517-42AA-B614-E9B94910E393}</a:tableStyleId>
              </a:tblPr>
              <a:tblGrid>
                <a:gridCol w="1357322">
                  <a:extLst>
                    <a:ext uri="{9D8B030D-6E8A-4147-A177-3AD203B41FA5}">
                      <a16:colId xmlns:a16="http://schemas.microsoft.com/office/drawing/2014/main" val="20000"/>
                    </a:ext>
                  </a:extLst>
                </a:gridCol>
                <a:gridCol w="6643734">
                  <a:extLst>
                    <a:ext uri="{9D8B030D-6E8A-4147-A177-3AD203B41FA5}">
                      <a16:colId xmlns:a16="http://schemas.microsoft.com/office/drawing/2014/main" val="20001"/>
                    </a:ext>
                  </a:extLst>
                </a:gridCol>
              </a:tblGrid>
              <a:tr h="523879">
                <a:tc>
                  <a:txBody>
                    <a:bodyPr/>
                    <a:lstStyle/>
                    <a:p>
                      <a:pPr algn="ctr"/>
                      <a:r>
                        <a:rPr lang="en-IN" sz="2800" b="1" dirty="0">
                          <a:solidFill>
                            <a:srgbClr val="FFFF00"/>
                          </a:solidFill>
                          <a:effectLst>
                            <a:outerShdw blurRad="38100" dist="38100" dir="2700000" algn="tl">
                              <a:srgbClr val="000000">
                                <a:alpha val="43137"/>
                              </a:srgbClr>
                            </a:outerShdw>
                          </a:effectLst>
                        </a:rPr>
                        <a:t>MODE</a:t>
                      </a:r>
                    </a:p>
                  </a:txBody>
                  <a:tcPr/>
                </a:tc>
                <a:tc>
                  <a:txBody>
                    <a:bodyPr/>
                    <a:lstStyle/>
                    <a:p>
                      <a:pPr algn="ctr"/>
                      <a:r>
                        <a:rPr lang="en-IN" sz="2800" b="1" dirty="0">
                          <a:solidFill>
                            <a:srgbClr val="FFFF00"/>
                          </a:solidFill>
                          <a:effectLst>
                            <a:outerShdw blurRad="38100" dist="38100" dir="2700000" algn="tl">
                              <a:srgbClr val="000000">
                                <a:alpha val="43137"/>
                              </a:srgbClr>
                            </a:outerShdw>
                          </a:effectLst>
                        </a:rPr>
                        <a:t>File Opens in</a:t>
                      </a:r>
                    </a:p>
                  </a:txBody>
                  <a:tcPr/>
                </a:tc>
                <a:extLst>
                  <a:ext uri="{0D108BD9-81ED-4DB2-BD59-A6C34878D82A}">
                    <a16:rowId xmlns:a16="http://schemas.microsoft.com/office/drawing/2014/main" val="10000"/>
                  </a:ext>
                </a:extLst>
              </a:tr>
              <a:tr h="523879">
                <a:tc>
                  <a:txBody>
                    <a:bodyPr/>
                    <a:lstStyle/>
                    <a:p>
                      <a:pPr algn="ctr"/>
                      <a:r>
                        <a:rPr lang="en-IN" sz="2800" b="1" dirty="0">
                          <a:effectLst>
                            <a:outerShdw blurRad="38100" dist="38100" dir="2700000" algn="tl">
                              <a:srgbClr val="000000">
                                <a:alpha val="43137"/>
                              </a:srgbClr>
                            </a:outerShdw>
                          </a:effectLst>
                        </a:rPr>
                        <a:t>r+</a:t>
                      </a:r>
                    </a:p>
                  </a:txBody>
                  <a:tcPr/>
                </a:tc>
                <a:tc>
                  <a:txBody>
                    <a:bodyPr/>
                    <a:lstStyle/>
                    <a:p>
                      <a:r>
                        <a:rPr lang="en-IN" sz="2800" b="1" dirty="0">
                          <a:effectLst>
                            <a:outerShdw blurRad="38100" dist="38100" dir="2700000" algn="tl">
                              <a:srgbClr val="000000">
                                <a:alpha val="43137"/>
                              </a:srgbClr>
                            </a:outerShdw>
                          </a:effectLst>
                        </a:rPr>
                        <a:t>Text File Read</a:t>
                      </a:r>
                      <a:r>
                        <a:rPr lang="en-IN" sz="2800" b="1" baseline="0" dirty="0">
                          <a:effectLst>
                            <a:outerShdw blurRad="38100" dist="38100" dir="2700000" algn="tl">
                              <a:srgbClr val="000000">
                                <a:alpha val="43137"/>
                              </a:srgbClr>
                            </a:outerShdw>
                          </a:effectLst>
                        </a:rPr>
                        <a:t> &amp; Write Mode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1"/>
                  </a:ext>
                </a:extLst>
              </a:tr>
              <a:tr h="523879">
                <a:tc>
                  <a:txBody>
                    <a:bodyPr/>
                    <a:lstStyle/>
                    <a:p>
                      <a:pPr algn="ctr"/>
                      <a:r>
                        <a:rPr lang="en-IN" sz="2800" b="1" dirty="0" err="1">
                          <a:effectLst>
                            <a:outerShdw blurRad="38100" dist="38100" dir="2700000" algn="tl">
                              <a:srgbClr val="000000">
                                <a:alpha val="43137"/>
                              </a:srgbClr>
                            </a:outerShdw>
                          </a:effectLst>
                        </a:rPr>
                        <a:t>rb</a:t>
                      </a:r>
                      <a:r>
                        <a:rPr lang="en-IN" sz="2800" b="1" dirty="0">
                          <a:effectLst>
                            <a:outerShdw blurRad="38100" dist="38100" dir="2700000" algn="tl">
                              <a:srgbClr val="000000">
                                <a:alpha val="43137"/>
                              </a:srgbClr>
                            </a:outerShdw>
                          </a:effectLst>
                        </a:rPr>
                        <a:t>+</a:t>
                      </a:r>
                    </a:p>
                  </a:txBody>
                  <a:tcPr/>
                </a:tc>
                <a:tc>
                  <a:txBody>
                    <a:bodyPr/>
                    <a:lstStyle/>
                    <a:p>
                      <a:r>
                        <a:rPr lang="en-IN" sz="2800" b="1" dirty="0">
                          <a:effectLst>
                            <a:outerShdw blurRad="38100" dist="38100" dir="2700000" algn="tl">
                              <a:srgbClr val="000000">
                                <a:alpha val="43137"/>
                              </a:srgbClr>
                            </a:outerShdw>
                          </a:effectLst>
                        </a:rPr>
                        <a:t>Binary File Read </a:t>
                      </a:r>
                      <a:r>
                        <a:rPr lang="en-IN" sz="2800" b="1" baseline="0" dirty="0">
                          <a:effectLst>
                            <a:outerShdw blurRad="38100" dist="38100" dir="2700000" algn="tl">
                              <a:srgbClr val="000000">
                                <a:alpha val="43137"/>
                              </a:srgbClr>
                            </a:outerShdw>
                          </a:effectLst>
                        </a:rPr>
                        <a:t>Write Mode</a:t>
                      </a:r>
                      <a:r>
                        <a:rPr lang="en-IN" sz="2800" b="1" dirty="0">
                          <a:effectLst>
                            <a:outerShdw blurRad="38100" dist="38100" dir="2700000" algn="tl">
                              <a:srgbClr val="000000">
                                <a:alpha val="43137"/>
                              </a:srgbClr>
                            </a:outerShdw>
                          </a:effectLst>
                        </a:rPr>
                        <a:t> </a:t>
                      </a:r>
                    </a:p>
                  </a:txBody>
                  <a:tcPr/>
                </a:tc>
                <a:extLst>
                  <a:ext uri="{0D108BD9-81ED-4DB2-BD59-A6C34878D82A}">
                    <a16:rowId xmlns:a16="http://schemas.microsoft.com/office/drawing/2014/main" val="10002"/>
                  </a:ext>
                </a:extLst>
              </a:tr>
              <a:tr h="523879">
                <a:tc>
                  <a:txBody>
                    <a:bodyPr/>
                    <a:lstStyle/>
                    <a:p>
                      <a:pPr algn="ctr"/>
                      <a:r>
                        <a:rPr lang="en-IN" sz="2800" b="1" dirty="0">
                          <a:effectLst>
                            <a:outerShdw blurRad="38100" dist="38100" dir="2700000" algn="tl">
                              <a:srgbClr val="000000">
                                <a:alpha val="43137"/>
                              </a:srgbClr>
                            </a:outerShdw>
                          </a:effectLst>
                        </a:rPr>
                        <a:t>w</a:t>
                      </a:r>
                    </a:p>
                  </a:txBody>
                  <a:tcPr/>
                </a:tc>
                <a:tc>
                  <a:txBody>
                    <a:bodyPr/>
                    <a:lstStyle/>
                    <a:p>
                      <a:r>
                        <a:rPr lang="en-IN" sz="2800" b="1" dirty="0">
                          <a:effectLst>
                            <a:outerShdw blurRad="38100" dist="38100" dir="2700000" algn="tl">
                              <a:srgbClr val="000000">
                                <a:alpha val="43137"/>
                              </a:srgbClr>
                            </a:outerShdw>
                          </a:effectLst>
                        </a:rPr>
                        <a:t>Text file write</a:t>
                      </a:r>
                      <a:r>
                        <a:rPr lang="en-IN" sz="2800" b="1" baseline="0" dirty="0">
                          <a:effectLst>
                            <a:outerShdw blurRad="38100" dist="38100" dir="2700000" algn="tl">
                              <a:srgbClr val="000000">
                                <a:alpha val="43137"/>
                              </a:srgbClr>
                            </a:outerShdw>
                          </a:effectLst>
                        </a:rPr>
                        <a:t> mode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3"/>
                  </a:ext>
                </a:extLst>
              </a:tr>
              <a:tr h="523879">
                <a:tc>
                  <a:txBody>
                    <a:bodyPr/>
                    <a:lstStyle/>
                    <a:p>
                      <a:pPr algn="ctr"/>
                      <a:r>
                        <a:rPr lang="en-IN" sz="2800" b="1" dirty="0" err="1">
                          <a:effectLst>
                            <a:outerShdw blurRad="38100" dist="38100" dir="2700000" algn="tl">
                              <a:srgbClr val="000000">
                                <a:alpha val="43137"/>
                              </a:srgbClr>
                            </a:outerShdw>
                          </a:effectLst>
                        </a:rPr>
                        <a:t>wb</a:t>
                      </a:r>
                      <a:endParaRPr lang="en-IN" sz="2800" b="1" dirty="0">
                        <a:effectLst>
                          <a:outerShdw blurRad="38100" dist="38100" dir="2700000" algn="tl">
                            <a:srgbClr val="000000">
                              <a:alpha val="43137"/>
                            </a:srgbClr>
                          </a:outerShdw>
                        </a:effectLst>
                      </a:endParaRPr>
                    </a:p>
                  </a:txBody>
                  <a:tcPr/>
                </a:tc>
                <a:tc>
                  <a:txBody>
                    <a:bodyPr/>
                    <a:lstStyle/>
                    <a:p>
                      <a:r>
                        <a:rPr lang="en-IN" sz="2800" b="1" dirty="0">
                          <a:effectLst>
                            <a:outerShdw blurRad="38100" dist="38100" dir="2700000" algn="tl">
                              <a:srgbClr val="000000">
                                <a:alpha val="43137"/>
                              </a:srgbClr>
                            </a:outerShdw>
                          </a:effectLst>
                        </a:rPr>
                        <a:t>Text and</a:t>
                      </a:r>
                      <a:r>
                        <a:rPr lang="en-IN" sz="2800" b="1" baseline="0" dirty="0">
                          <a:effectLst>
                            <a:outerShdw blurRad="38100" dist="38100" dir="2700000" algn="tl">
                              <a:srgbClr val="000000">
                                <a:alpha val="43137"/>
                              </a:srgbClr>
                            </a:outerShdw>
                          </a:effectLst>
                        </a:rPr>
                        <a:t> Binary File Write Mode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4"/>
                  </a:ext>
                </a:extLst>
              </a:tr>
              <a:tr h="523879">
                <a:tc>
                  <a:txBody>
                    <a:bodyPr/>
                    <a:lstStyle/>
                    <a:p>
                      <a:pPr algn="ctr"/>
                      <a:r>
                        <a:rPr lang="en-IN" sz="2800" b="1" dirty="0">
                          <a:effectLst>
                            <a:outerShdw blurRad="38100" dist="38100" dir="2700000" algn="tl">
                              <a:srgbClr val="000000">
                                <a:alpha val="43137"/>
                              </a:srgbClr>
                            </a:outerShdw>
                          </a:effectLst>
                        </a:rPr>
                        <a:t>w+</a:t>
                      </a:r>
                    </a:p>
                  </a:txBody>
                  <a:tcPr/>
                </a:tc>
                <a:tc>
                  <a:txBody>
                    <a:bodyPr/>
                    <a:lstStyle/>
                    <a:p>
                      <a:r>
                        <a:rPr lang="en-IN" sz="2800" b="1" dirty="0">
                          <a:effectLst>
                            <a:outerShdw blurRad="38100" dist="38100" dir="2700000" algn="tl">
                              <a:srgbClr val="000000">
                                <a:alpha val="43137"/>
                              </a:srgbClr>
                            </a:outerShdw>
                          </a:effectLst>
                        </a:rPr>
                        <a:t>Text</a:t>
                      </a:r>
                      <a:r>
                        <a:rPr lang="en-IN" sz="2800" b="1" baseline="0" dirty="0">
                          <a:effectLst>
                            <a:outerShdw blurRad="38100" dist="38100" dir="2700000" algn="tl">
                              <a:srgbClr val="000000">
                                <a:alpha val="43137"/>
                              </a:srgbClr>
                            </a:outerShdw>
                          </a:effectLst>
                        </a:rPr>
                        <a:t> File Read and Write Mode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5"/>
                  </a:ext>
                </a:extLst>
              </a:tr>
              <a:tr h="523879">
                <a:tc>
                  <a:txBody>
                    <a:bodyPr/>
                    <a:lstStyle/>
                    <a:p>
                      <a:pPr algn="ctr"/>
                      <a:r>
                        <a:rPr lang="en-IN" sz="2800" b="1" dirty="0" err="1">
                          <a:effectLst>
                            <a:outerShdw blurRad="38100" dist="38100" dir="2700000" algn="tl">
                              <a:srgbClr val="000000">
                                <a:alpha val="43137"/>
                              </a:srgbClr>
                            </a:outerShdw>
                          </a:effectLst>
                        </a:rPr>
                        <a:t>wb</a:t>
                      </a:r>
                      <a:r>
                        <a:rPr lang="en-IN" sz="2800" b="1" dirty="0">
                          <a:effectLst>
                            <a:outerShdw blurRad="38100" dist="38100" dir="2700000" algn="tl">
                              <a:srgbClr val="000000">
                                <a:alpha val="43137"/>
                              </a:srgbClr>
                            </a:outerShdw>
                          </a:effectLst>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effectLst>
                            <a:outerShdw blurRad="38100" dist="38100" dir="2700000" algn="tl">
                              <a:srgbClr val="000000">
                                <a:alpha val="43137"/>
                              </a:srgbClr>
                            </a:outerShdw>
                          </a:effectLst>
                        </a:rPr>
                        <a:t>Text and</a:t>
                      </a:r>
                      <a:r>
                        <a:rPr lang="en-IN" sz="2800" b="1" baseline="0" dirty="0">
                          <a:effectLst>
                            <a:outerShdw blurRad="38100" dist="38100" dir="2700000" algn="tl">
                              <a:srgbClr val="000000">
                                <a:alpha val="43137"/>
                              </a:srgbClr>
                            </a:outerShdw>
                          </a:effectLst>
                        </a:rPr>
                        <a:t> Binary File  Read and Write Mode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6"/>
                  </a:ext>
                </a:extLst>
              </a:tr>
              <a:tr h="523879">
                <a:tc>
                  <a:txBody>
                    <a:bodyPr/>
                    <a:lstStyle/>
                    <a:p>
                      <a:pPr algn="ctr"/>
                      <a:r>
                        <a:rPr lang="en-IN" sz="2800" b="1" dirty="0">
                          <a:effectLst>
                            <a:outerShdw blurRad="38100" dist="38100" dir="2700000" algn="tl">
                              <a:srgbClr val="000000">
                                <a:alpha val="43137"/>
                              </a:srgbClr>
                            </a:outerShdw>
                          </a:effectLst>
                        </a:rPr>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effectLst>
                            <a:outerShdw blurRad="38100" dist="38100" dir="2700000" algn="tl">
                              <a:srgbClr val="000000">
                                <a:alpha val="43137"/>
                              </a:srgbClr>
                            </a:outerShdw>
                          </a:effectLst>
                        </a:rPr>
                        <a:t>Appends</a:t>
                      </a:r>
                      <a:r>
                        <a:rPr lang="en-IN" sz="2800" b="1" baseline="0" dirty="0">
                          <a:effectLst>
                            <a:outerShdw blurRad="38100" dist="38100" dir="2700000" algn="tl">
                              <a:srgbClr val="000000">
                                <a:alpha val="43137"/>
                              </a:srgbClr>
                            </a:outerShdw>
                          </a:effectLst>
                        </a:rPr>
                        <a:t> text file at the end of file, if file does not exists it creates the file.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4480" y="285728"/>
            <a:ext cx="6715204"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IN" sz="3200" b="1" dirty="0">
                <a:solidFill>
                  <a:srgbClr val="FFFF00"/>
                </a:solidFill>
                <a:effectLst>
                  <a:outerShdw blurRad="38100" dist="38100" dir="2700000" algn="tl">
                    <a:srgbClr val="000000">
                      <a:alpha val="43137"/>
                    </a:srgbClr>
                  </a:outerShdw>
                </a:effectLst>
              </a:rPr>
              <a:t>FILE ACCESS MODES</a:t>
            </a:r>
          </a:p>
        </p:txBody>
      </p:sp>
      <p:graphicFrame>
        <p:nvGraphicFramePr>
          <p:cNvPr id="4" name="Table 3"/>
          <p:cNvGraphicFramePr>
            <a:graphicFrameLocks noGrp="1"/>
          </p:cNvGraphicFramePr>
          <p:nvPr/>
        </p:nvGraphicFramePr>
        <p:xfrm>
          <a:off x="857224" y="1714488"/>
          <a:ext cx="8001056" cy="3364238"/>
        </p:xfrm>
        <a:graphic>
          <a:graphicData uri="http://schemas.openxmlformats.org/drawingml/2006/table">
            <a:tbl>
              <a:tblPr firstRow="1" bandRow="1">
                <a:tableStyleId>{00A15C55-8517-42AA-B614-E9B94910E393}</a:tableStyleId>
              </a:tblPr>
              <a:tblGrid>
                <a:gridCol w="1357322">
                  <a:extLst>
                    <a:ext uri="{9D8B030D-6E8A-4147-A177-3AD203B41FA5}">
                      <a16:colId xmlns:a16="http://schemas.microsoft.com/office/drawing/2014/main" val="20000"/>
                    </a:ext>
                  </a:extLst>
                </a:gridCol>
                <a:gridCol w="6643734">
                  <a:extLst>
                    <a:ext uri="{9D8B030D-6E8A-4147-A177-3AD203B41FA5}">
                      <a16:colId xmlns:a16="http://schemas.microsoft.com/office/drawing/2014/main" val="20001"/>
                    </a:ext>
                  </a:extLst>
                </a:gridCol>
              </a:tblGrid>
              <a:tr h="523879">
                <a:tc>
                  <a:txBody>
                    <a:bodyPr/>
                    <a:lstStyle/>
                    <a:p>
                      <a:pPr algn="ctr"/>
                      <a:r>
                        <a:rPr lang="en-IN" sz="2800" b="1" dirty="0">
                          <a:solidFill>
                            <a:srgbClr val="FFFF00"/>
                          </a:solidFill>
                          <a:effectLst>
                            <a:outerShdw blurRad="38100" dist="38100" dir="2700000" algn="tl">
                              <a:srgbClr val="000000">
                                <a:alpha val="43137"/>
                              </a:srgbClr>
                            </a:outerShdw>
                          </a:effectLst>
                        </a:rPr>
                        <a:t>MODE</a:t>
                      </a:r>
                    </a:p>
                  </a:txBody>
                  <a:tcPr/>
                </a:tc>
                <a:tc>
                  <a:txBody>
                    <a:bodyPr/>
                    <a:lstStyle/>
                    <a:p>
                      <a:pPr algn="ctr"/>
                      <a:r>
                        <a:rPr lang="en-IN" sz="2800" b="1" dirty="0">
                          <a:solidFill>
                            <a:srgbClr val="FFFF00"/>
                          </a:solidFill>
                          <a:effectLst>
                            <a:outerShdw blurRad="38100" dist="38100" dir="2700000" algn="tl">
                              <a:srgbClr val="000000">
                                <a:alpha val="43137"/>
                              </a:srgbClr>
                            </a:outerShdw>
                          </a:effectLst>
                        </a:rPr>
                        <a:t>File Opens in</a:t>
                      </a:r>
                    </a:p>
                  </a:txBody>
                  <a:tcPr/>
                </a:tc>
                <a:extLst>
                  <a:ext uri="{0D108BD9-81ED-4DB2-BD59-A6C34878D82A}">
                    <a16:rowId xmlns:a16="http://schemas.microsoft.com/office/drawing/2014/main" val="10000"/>
                  </a:ext>
                </a:extLst>
              </a:tr>
              <a:tr h="523879">
                <a:tc>
                  <a:txBody>
                    <a:bodyPr/>
                    <a:lstStyle/>
                    <a:p>
                      <a:pPr algn="ctr"/>
                      <a:r>
                        <a:rPr lang="en-IN" sz="2800" b="1" dirty="0" err="1">
                          <a:effectLst>
                            <a:outerShdw blurRad="38100" dist="38100" dir="2700000" algn="tl">
                              <a:srgbClr val="000000">
                                <a:alpha val="43137"/>
                              </a:srgbClr>
                            </a:outerShdw>
                          </a:effectLst>
                        </a:rPr>
                        <a:t>ab</a:t>
                      </a:r>
                      <a:endParaRPr lang="en-IN" sz="2800" b="1" dirty="0">
                        <a:effectLst>
                          <a:outerShdw blurRad="38100" dist="38100" dir="2700000" algn="tl">
                            <a:srgbClr val="000000">
                              <a:alpha val="43137"/>
                            </a:srgbClr>
                          </a:outerShdw>
                        </a:effectLs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effectLst>
                            <a:outerShdw blurRad="38100" dist="38100" dir="2700000" algn="tl">
                              <a:srgbClr val="000000">
                                <a:alpha val="43137"/>
                              </a:srgbClr>
                            </a:outerShdw>
                          </a:effectLst>
                        </a:rPr>
                        <a:t>Appends</a:t>
                      </a:r>
                      <a:r>
                        <a:rPr lang="en-IN" sz="2800" b="1" baseline="0" dirty="0">
                          <a:effectLst>
                            <a:outerShdw blurRad="38100" dist="38100" dir="2700000" algn="tl">
                              <a:srgbClr val="000000">
                                <a:alpha val="43137"/>
                              </a:srgbClr>
                            </a:outerShdw>
                          </a:effectLst>
                        </a:rPr>
                        <a:t> both text and binary files at the end of file, if file does not exists it creates the file.</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1"/>
                  </a:ext>
                </a:extLst>
              </a:tr>
              <a:tr h="523879">
                <a:tc>
                  <a:txBody>
                    <a:bodyPr/>
                    <a:lstStyle/>
                    <a:p>
                      <a:pPr algn="ctr"/>
                      <a:r>
                        <a:rPr lang="en-IN" sz="2800" b="1" dirty="0">
                          <a:effectLst>
                            <a:outerShdw blurRad="38100" dist="38100" dir="2700000" algn="tl">
                              <a:srgbClr val="000000">
                                <a:alpha val="43137"/>
                              </a:srgbClr>
                            </a:outerShdw>
                          </a:effectLst>
                        </a:rPr>
                        <a:t>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effectLst>
                            <a:outerShdw blurRad="38100" dist="38100" dir="2700000" algn="tl">
                              <a:srgbClr val="000000">
                                <a:alpha val="43137"/>
                              </a:srgbClr>
                            </a:outerShdw>
                          </a:effectLst>
                        </a:rPr>
                        <a:t>Text file appending and reading.</a:t>
                      </a:r>
                    </a:p>
                  </a:txBody>
                  <a:tcPr/>
                </a:tc>
                <a:extLst>
                  <a:ext uri="{0D108BD9-81ED-4DB2-BD59-A6C34878D82A}">
                    <a16:rowId xmlns:a16="http://schemas.microsoft.com/office/drawing/2014/main" val="10002"/>
                  </a:ext>
                </a:extLst>
              </a:tr>
              <a:tr h="523879">
                <a:tc>
                  <a:txBody>
                    <a:bodyPr/>
                    <a:lstStyle/>
                    <a:p>
                      <a:pPr algn="ctr"/>
                      <a:r>
                        <a:rPr lang="en-IN" sz="2800" b="1" dirty="0" err="1">
                          <a:effectLst>
                            <a:outerShdw blurRad="38100" dist="38100" dir="2700000" algn="tl">
                              <a:srgbClr val="000000">
                                <a:alpha val="43137"/>
                              </a:srgbClr>
                            </a:outerShdw>
                          </a:effectLst>
                        </a:rPr>
                        <a:t>ab</a:t>
                      </a:r>
                      <a:r>
                        <a:rPr lang="en-IN" sz="2800" b="1" dirty="0">
                          <a:effectLst>
                            <a:outerShdw blurRad="38100" dist="38100" dir="2700000" algn="tl">
                              <a:srgbClr val="000000">
                                <a:alpha val="43137"/>
                              </a:srgbClr>
                            </a:outerShdw>
                          </a:effectLst>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800" b="1" dirty="0">
                          <a:effectLst>
                            <a:outerShdw blurRad="38100" dist="38100" dir="2700000" algn="tl">
                              <a:srgbClr val="000000">
                                <a:alpha val="43137"/>
                              </a:srgbClr>
                            </a:outerShdw>
                          </a:effectLst>
                        </a:rPr>
                        <a:t>Text and Binary file for appending and reading</a:t>
                      </a:r>
                      <a:r>
                        <a:rPr lang="en-IN" sz="2800" b="1" baseline="0" dirty="0">
                          <a:effectLst>
                            <a:outerShdw blurRad="38100" dist="38100" dir="2700000" algn="tl">
                              <a:srgbClr val="000000">
                                <a:alpha val="43137"/>
                              </a:srgbClr>
                            </a:outerShdw>
                          </a:effectLst>
                        </a:rPr>
                        <a:t>.</a:t>
                      </a:r>
                      <a:endParaRPr lang="en-IN" sz="2800" b="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0163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00166" y="357166"/>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INTRODUCTION – DATA FILES</a:t>
            </a:r>
          </a:p>
        </p:txBody>
      </p:sp>
      <p:sp>
        <p:nvSpPr>
          <p:cNvPr id="3" name="Rectangle 2"/>
          <p:cNvSpPr/>
          <p:nvPr/>
        </p:nvSpPr>
        <p:spPr>
          <a:xfrm>
            <a:off x="1643042" y="2571744"/>
            <a:ext cx="6929486" cy="3108543"/>
          </a:xfrm>
          <a:prstGeom prst="rect">
            <a:avLst/>
          </a:prstGeom>
        </p:spPr>
        <p:txBody>
          <a:bodyPr wrap="square">
            <a:spAutoFit/>
          </a:bodyPr>
          <a:lstStyle/>
          <a:p>
            <a:pPr algn="just"/>
            <a:r>
              <a:rPr lang="en-IN" sz="2800" b="1" dirty="0">
                <a:solidFill>
                  <a:schemeClr val="bg1"/>
                </a:solidFill>
                <a:effectLst>
                  <a:outerShdw blurRad="38100" dist="38100" dir="2700000" algn="tl">
                    <a:srgbClr val="000000">
                      <a:alpha val="43137"/>
                    </a:srgbClr>
                  </a:outerShdw>
                </a:effectLst>
              </a:rPr>
              <a:t>	A file (i.e. data file) is a named place on the disk where a sequence of related data is stored. </a:t>
            </a:r>
          </a:p>
          <a:p>
            <a:pPr algn="just"/>
            <a:r>
              <a:rPr lang="en-IN" sz="2800" b="1" dirty="0">
                <a:solidFill>
                  <a:schemeClr val="bg1"/>
                </a:solidFill>
                <a:effectLst>
                  <a:outerShdw blurRad="38100" dist="38100" dir="2700000" algn="tl">
                    <a:srgbClr val="000000">
                      <a:alpha val="43137"/>
                    </a:srgbClr>
                  </a:outerShdw>
                </a:effectLst>
              </a:rPr>
              <a:t>		In python files are simply stream of data, so the structure of data is not stored in the file, along with data. </a:t>
            </a:r>
          </a:p>
          <a:p>
            <a:pPr algn="just"/>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14480" y="3214686"/>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lgn="ctr">
              <a:spcBef>
                <a:spcPct val="0"/>
              </a:spcBef>
              <a:defRPr/>
            </a:pPr>
            <a:r>
              <a:rPr lang="en-IN" sz="3200" b="1" dirty="0">
                <a:solidFill>
                  <a:srgbClr val="FFFF00"/>
                </a:solidFill>
                <a:effectLst>
                  <a:outerShdw blurRad="38100" dist="38100" dir="2700000" algn="tl">
                    <a:srgbClr val="000000">
                      <a:alpha val="43137"/>
                    </a:srgbClr>
                  </a:outerShdw>
                </a:effectLst>
              </a:rPr>
              <a:t>BASIC OPERATIONS ON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00166" y="1500174"/>
            <a:ext cx="7000924" cy="523220"/>
          </a:xfrm>
          <a:prstGeom prst="rect">
            <a:avLst/>
          </a:prstGeom>
        </p:spPr>
        <p:txBody>
          <a:bodyPr wrap="square">
            <a:spAutoFit/>
          </a:bodyPr>
          <a:lstStyle/>
          <a:p>
            <a:pPr algn="just"/>
            <a:r>
              <a:rPr lang="en-IN" sz="2800" b="1"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Basic operations performed on a data file are:</a:t>
            </a:r>
          </a:p>
        </p:txBody>
      </p:sp>
      <p:sp>
        <p:nvSpPr>
          <p:cNvPr id="4" name="Title 1"/>
          <p:cNvSpPr txBox="1">
            <a:spLocks/>
          </p:cNvSpPr>
          <p:nvPr/>
        </p:nvSpPr>
        <p:spPr>
          <a:xfrm>
            <a:off x="1428728" y="2357430"/>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1. 		Naming a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5" name="Title 1"/>
          <p:cNvSpPr txBox="1">
            <a:spLocks/>
          </p:cNvSpPr>
          <p:nvPr/>
        </p:nvSpPr>
        <p:spPr>
          <a:xfrm>
            <a:off x="1428728" y="3214686"/>
            <a:ext cx="7143800" cy="642942"/>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chemeClr val="tx1"/>
                </a:solidFill>
                <a:effectLst>
                  <a:outerShdw blurRad="38100" dist="38100" dir="2700000" algn="tl">
                    <a:srgbClr val="000000">
                      <a:alpha val="43137"/>
                    </a:srgbClr>
                  </a:outerShdw>
                </a:effectLst>
              </a:rPr>
              <a:t>2.		Opening a file</a:t>
            </a:r>
          </a:p>
        </p:txBody>
      </p:sp>
      <p:sp>
        <p:nvSpPr>
          <p:cNvPr id="8" name="Title 1"/>
          <p:cNvSpPr txBox="1">
            <a:spLocks/>
          </p:cNvSpPr>
          <p:nvPr/>
        </p:nvSpPr>
        <p:spPr>
          <a:xfrm>
            <a:off x="1428728" y="4071942"/>
            <a:ext cx="7143800" cy="642942"/>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3.		Reading data from the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9" name="Title 1"/>
          <p:cNvSpPr txBox="1">
            <a:spLocks/>
          </p:cNvSpPr>
          <p:nvPr/>
        </p:nvSpPr>
        <p:spPr>
          <a:xfrm>
            <a:off x="1500166" y="4929198"/>
            <a:ext cx="7143800" cy="642942"/>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chemeClr val="tx1"/>
                </a:solidFill>
                <a:effectLst>
                  <a:outerShdw blurRad="38100" dist="38100" dir="2700000" algn="tl">
                    <a:srgbClr val="000000">
                      <a:alpha val="43137"/>
                    </a:srgbClr>
                  </a:outerShdw>
                </a:effectLst>
              </a:rPr>
              <a:t>4.		Writing data in the file</a:t>
            </a:r>
            <a:endParaRPr kumimoji="0" lang="en-IN"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
        <p:nvSpPr>
          <p:cNvPr id="10" name="Title 1"/>
          <p:cNvSpPr txBox="1">
            <a:spLocks/>
          </p:cNvSpPr>
          <p:nvPr/>
        </p:nvSpPr>
        <p:spPr>
          <a:xfrm>
            <a:off x="1500166" y="5786454"/>
            <a:ext cx="7143800" cy="642942"/>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5.		</a:t>
            </a:r>
            <a:r>
              <a:rPr lang="en-IN" sz="3200" b="1" dirty="0">
                <a:solidFill>
                  <a:schemeClr val="tx1"/>
                </a:solidFill>
                <a:effectLst>
                  <a:outerShdw blurRad="38100" dist="38100" dir="2700000" algn="tl">
                    <a:srgbClr val="000000">
                      <a:alpha val="43137"/>
                    </a:srgbClr>
                  </a:outerShdw>
                </a:effectLst>
              </a:rPr>
              <a:t>Closing a file</a:t>
            </a:r>
            <a:endParaRPr kumimoji="0" lang="en-IN"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
        <p:nvSpPr>
          <p:cNvPr id="11" name="Title 1"/>
          <p:cNvSpPr txBox="1">
            <a:spLocks/>
          </p:cNvSpPr>
          <p:nvPr/>
        </p:nvSpPr>
        <p:spPr>
          <a:xfrm>
            <a:off x="1500166" y="357166"/>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lgn="ctr">
              <a:spcBef>
                <a:spcPct val="0"/>
              </a:spcBef>
              <a:defRPr/>
            </a:pPr>
            <a:r>
              <a:rPr lang="en-IN" sz="3200" b="1" dirty="0">
                <a:solidFill>
                  <a:srgbClr val="FFFF00"/>
                </a:solidFill>
                <a:effectLst>
                  <a:outerShdw blurRad="38100" dist="38100" dir="2700000" algn="tl">
                    <a:srgbClr val="000000">
                      <a:alpha val="43137"/>
                    </a:srgbClr>
                  </a:outerShdw>
                </a:effectLst>
              </a:rPr>
              <a:t>BASIC OPERATIONS ON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500166" y="3357562"/>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lgn="ctr">
              <a:spcBef>
                <a:spcPct val="0"/>
              </a:spcBef>
            </a:pPr>
            <a:r>
              <a:rPr lang="en-IN" sz="3200" b="1" dirty="0">
                <a:solidFill>
                  <a:srgbClr val="FFFF00"/>
                </a:solidFill>
                <a:effectLst>
                  <a:outerShdw blurRad="38100" dist="38100" dir="2700000" algn="tl">
                    <a:srgbClr val="000000">
                      <a:alpha val="43137"/>
                    </a:srgbClr>
                  </a:outerShdw>
                </a:effectLst>
              </a:rPr>
              <a:t>FILE PROCESSING</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20" name="Rectangle 19"/>
          <p:cNvSpPr/>
          <p:nvPr/>
        </p:nvSpPr>
        <p:spPr>
          <a:xfrm>
            <a:off x="6858016" y="6143644"/>
            <a:ext cx="1977016" cy="523220"/>
          </a:xfrm>
          <a:prstGeom prst="rect">
            <a:avLst/>
          </a:prstGeom>
        </p:spPr>
        <p:txBody>
          <a:bodyPr wrap="none">
            <a:spAutoFit/>
          </a:bodyPr>
          <a:lstStyle/>
          <a:p>
            <a:pPr algn="r"/>
            <a:r>
              <a:rPr lang="en-IN" sz="2800" b="1" i="1" dirty="0">
                <a:solidFill>
                  <a:srgbClr val="FFFF00"/>
                </a:solidFill>
                <a:effectLst>
                  <a:outerShdw blurRad="38100" dist="38100" dir="2700000" algn="tl">
                    <a:srgbClr val="000000">
                      <a:alpha val="43137"/>
                    </a:srgbClr>
                  </a:outerShdw>
                </a:effectLst>
              </a:rPr>
              <a:t>Contd.. next</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85852" y="1500174"/>
            <a:ext cx="7358114" cy="830997"/>
          </a:xfrm>
          <a:prstGeom prst="rect">
            <a:avLst/>
          </a:prstGeom>
        </p:spPr>
        <p:txBody>
          <a:bodyPr wrap="square">
            <a:spAutoFit/>
          </a:bodyPr>
          <a:lstStyle/>
          <a:p>
            <a:r>
              <a:rPr lang="en-IN" sz="2400" b="1" i="1" dirty="0">
                <a:solidFill>
                  <a:srgbClr val="FFFF00"/>
                </a:solidFill>
                <a:effectLst>
                  <a:outerShdw blurRad="38100" dist="38100" dir="2700000" algn="tl">
                    <a:srgbClr val="000000">
                      <a:alpha val="43137"/>
                    </a:srgbClr>
                  </a:outerShdw>
                </a:effectLst>
              </a:rPr>
              <a:t>	Using these basic operations, we can process file in many ways, such as</a:t>
            </a:r>
          </a:p>
        </p:txBody>
      </p:sp>
      <p:sp>
        <p:nvSpPr>
          <p:cNvPr id="10" name="Title 1"/>
          <p:cNvSpPr txBox="1">
            <a:spLocks/>
          </p:cNvSpPr>
          <p:nvPr/>
        </p:nvSpPr>
        <p:spPr>
          <a:xfrm>
            <a:off x="1428728" y="2786058"/>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1.		CREATING A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11" name="Title 1"/>
          <p:cNvSpPr txBox="1">
            <a:spLocks/>
          </p:cNvSpPr>
          <p:nvPr/>
        </p:nvSpPr>
        <p:spPr>
          <a:xfrm>
            <a:off x="1428728" y="3643314"/>
            <a:ext cx="7143800" cy="642942"/>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514350" lvl="0" indent="-514350">
              <a:spcBef>
                <a:spcPct val="0"/>
              </a:spcBef>
            </a:pPr>
            <a:r>
              <a:rPr lang="en-IN" sz="2400" b="1" dirty="0">
                <a:solidFill>
                  <a:schemeClr val="tx1"/>
                </a:solidFill>
                <a:effectLst>
                  <a:outerShdw blurRad="38100" dist="38100" dir="2700000" algn="tl">
                    <a:srgbClr val="000000">
                      <a:alpha val="43137"/>
                    </a:srgbClr>
                  </a:outerShdw>
                </a:effectLst>
              </a:rPr>
              <a:t>2. </a:t>
            </a:r>
            <a:r>
              <a:rPr lang="en-IN" sz="2000" b="1" dirty="0">
                <a:solidFill>
                  <a:schemeClr val="tx1"/>
                </a:solidFill>
                <a:effectLst>
                  <a:outerShdw blurRad="38100" dist="38100" dir="2700000" algn="tl">
                    <a:srgbClr val="000000">
                      <a:alpha val="43137"/>
                    </a:srgbClr>
                  </a:outerShdw>
                </a:effectLst>
              </a:rPr>
              <a:t>TRAVERSING A FILE FOR DISPLAYING THE DATA ON SCREEN</a:t>
            </a:r>
          </a:p>
        </p:txBody>
      </p:sp>
      <p:sp>
        <p:nvSpPr>
          <p:cNvPr id="17" name="Title 1"/>
          <p:cNvSpPr txBox="1">
            <a:spLocks/>
          </p:cNvSpPr>
          <p:nvPr/>
        </p:nvSpPr>
        <p:spPr>
          <a:xfrm>
            <a:off x="1428728" y="4500570"/>
            <a:ext cx="7143800" cy="642942"/>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3.		 APPENDING DATA IN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18" name="Title 1"/>
          <p:cNvSpPr txBox="1">
            <a:spLocks/>
          </p:cNvSpPr>
          <p:nvPr/>
        </p:nvSpPr>
        <p:spPr>
          <a:xfrm>
            <a:off x="1500166" y="5357826"/>
            <a:ext cx="7143800" cy="642942"/>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chemeClr val="tx1"/>
                </a:solidFill>
                <a:effectLst>
                  <a:outerShdw blurRad="38100" dist="38100" dir="2700000" algn="tl">
                    <a:srgbClr val="000000">
                      <a:alpha val="43137"/>
                    </a:srgbClr>
                  </a:outerShdw>
                </a:effectLst>
              </a:rPr>
              <a:t>4.		INSERTING DATA IN FILE</a:t>
            </a:r>
          </a:p>
        </p:txBody>
      </p:sp>
      <p:sp>
        <p:nvSpPr>
          <p:cNvPr id="20" name="Rectangle 19"/>
          <p:cNvSpPr/>
          <p:nvPr/>
        </p:nvSpPr>
        <p:spPr>
          <a:xfrm>
            <a:off x="6858016" y="6143644"/>
            <a:ext cx="1977016" cy="523220"/>
          </a:xfrm>
          <a:prstGeom prst="rect">
            <a:avLst/>
          </a:prstGeom>
        </p:spPr>
        <p:txBody>
          <a:bodyPr wrap="none">
            <a:spAutoFit/>
          </a:bodyPr>
          <a:lstStyle/>
          <a:p>
            <a:pPr algn="r"/>
            <a:r>
              <a:rPr lang="en-IN" sz="2800" b="1" i="1" dirty="0">
                <a:solidFill>
                  <a:srgbClr val="FFFF00"/>
                </a:solidFill>
                <a:effectLst>
                  <a:outerShdw blurRad="38100" dist="38100" dir="2700000" algn="tl">
                    <a:srgbClr val="000000">
                      <a:alpha val="43137"/>
                    </a:srgbClr>
                  </a:outerShdw>
                </a:effectLst>
              </a:rPr>
              <a:t>Contd.. next</a:t>
            </a:r>
            <a:endParaRPr lang="en-IN" sz="2800" b="1" dirty="0">
              <a:solidFill>
                <a:srgbClr val="FFFF00"/>
              </a:solidFill>
              <a:effectLst>
                <a:outerShdw blurRad="38100" dist="38100" dir="2700000" algn="tl">
                  <a:srgbClr val="000000">
                    <a:alpha val="43137"/>
                  </a:srgbClr>
                </a:outerShdw>
              </a:effectLst>
            </a:endParaRPr>
          </a:p>
        </p:txBody>
      </p:sp>
      <p:sp>
        <p:nvSpPr>
          <p:cNvPr id="9" name="Title 1"/>
          <p:cNvSpPr txBox="1">
            <a:spLocks/>
          </p:cNvSpPr>
          <p:nvPr/>
        </p:nvSpPr>
        <p:spPr>
          <a:xfrm>
            <a:off x="1500166" y="428604"/>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lgn="ctr">
              <a:spcBef>
                <a:spcPct val="0"/>
              </a:spcBef>
            </a:pPr>
            <a:r>
              <a:rPr lang="en-IN" sz="3200" b="1" dirty="0">
                <a:solidFill>
                  <a:srgbClr val="FFFF00"/>
                </a:solidFill>
                <a:effectLst>
                  <a:outerShdw blurRad="38100" dist="38100" dir="2700000" algn="tl">
                    <a:srgbClr val="000000">
                      <a:alpha val="43137"/>
                    </a:srgbClr>
                  </a:outerShdw>
                </a:effectLst>
              </a:rPr>
              <a:t>FILE PROCESSING</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500166" y="357166"/>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INTRODUCTION – DATA FILES</a:t>
            </a:r>
          </a:p>
        </p:txBody>
      </p:sp>
      <p:sp>
        <p:nvSpPr>
          <p:cNvPr id="10" name="Title 1"/>
          <p:cNvSpPr txBox="1">
            <a:spLocks/>
          </p:cNvSpPr>
          <p:nvPr/>
        </p:nvSpPr>
        <p:spPr>
          <a:xfrm>
            <a:off x="1571604" y="3714752"/>
            <a:ext cx="7143800"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6.		CREATE A COPY OF FILE</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
        <p:nvSpPr>
          <p:cNvPr id="11" name="Title 1"/>
          <p:cNvSpPr txBox="1">
            <a:spLocks/>
          </p:cNvSpPr>
          <p:nvPr/>
        </p:nvSpPr>
        <p:spPr>
          <a:xfrm>
            <a:off x="1571604" y="4572008"/>
            <a:ext cx="7143800" cy="642942"/>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chemeClr val="tx1"/>
                </a:solidFill>
                <a:effectLst>
                  <a:outerShdw blurRad="38100" dist="38100" dir="2700000" algn="tl">
                    <a:srgbClr val="000000">
                      <a:alpha val="43137"/>
                    </a:srgbClr>
                  </a:outerShdw>
                </a:effectLst>
              </a:rPr>
              <a:t>7.		UPDATING DATA IN THE FILE …  etc</a:t>
            </a:r>
          </a:p>
        </p:txBody>
      </p:sp>
      <p:sp>
        <p:nvSpPr>
          <p:cNvPr id="12" name="Title 1"/>
          <p:cNvSpPr txBox="1">
            <a:spLocks/>
          </p:cNvSpPr>
          <p:nvPr/>
        </p:nvSpPr>
        <p:spPr>
          <a:xfrm>
            <a:off x="1500166" y="2786058"/>
            <a:ext cx="7143800" cy="642942"/>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514350" lvl="0" indent="-514350">
              <a:spcBef>
                <a:spcPct val="0"/>
              </a:spcBef>
            </a:pPr>
            <a:r>
              <a:rPr lang="en-IN" sz="3200" b="1" dirty="0">
                <a:solidFill>
                  <a:srgbClr val="FFFF00"/>
                </a:solidFill>
                <a:effectLst>
                  <a:outerShdw blurRad="38100" dist="38100" dir="2700000" algn="tl">
                    <a:srgbClr val="000000">
                      <a:alpha val="43137"/>
                    </a:srgbClr>
                  </a:outerShdw>
                </a:effectLst>
              </a:rPr>
              <a:t>5.		</a:t>
            </a:r>
            <a:r>
              <a:rPr lang="en-IN" sz="3200" b="1" dirty="0">
                <a:solidFill>
                  <a:schemeClr val="tx1"/>
                </a:solidFill>
                <a:effectLst>
                  <a:outerShdw blurRad="38100" dist="38100" dir="2700000" algn="tl">
                    <a:srgbClr val="000000">
                      <a:alpha val="43137"/>
                    </a:srgbClr>
                  </a:outerShdw>
                </a:effectLst>
              </a:rPr>
              <a:t>DELETING DATA FROM FILE</a:t>
            </a:r>
            <a:endParaRPr kumimoji="0" lang="en-IN"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571604" y="3143248"/>
            <a:ext cx="7143800"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marL="514350" marR="0" lvl="0" indent="-514350" algn="ctr" defTabSz="914400" rtl="0" eaLnBrk="1" fontAlgn="auto" latinLnBrk="0" hangingPunct="1">
              <a:lnSpc>
                <a:spcPct val="100000"/>
              </a:lnSpc>
              <a:spcBef>
                <a:spcPct val="0"/>
              </a:spcBef>
              <a:spcAft>
                <a:spcPts val="0"/>
              </a:spcAft>
              <a:buClrTx/>
              <a:buSzTx/>
              <a:buFontTx/>
              <a:buNone/>
              <a:tabLst/>
              <a:defRPr/>
            </a:pPr>
            <a:r>
              <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TYPES</a:t>
            </a:r>
            <a:r>
              <a:rPr kumimoji="0" lang="en-IN" sz="3200" b="1" i="0" u="none" strike="noStrike" kern="1200" cap="none" spc="0" normalizeH="0" noProof="0" dirty="0">
                <a:ln>
                  <a:noFill/>
                </a:ln>
                <a:solidFill>
                  <a:srgbClr val="FFFF00"/>
                </a:solidFill>
                <a:effectLst>
                  <a:outerShdw blurRad="38100" dist="38100" dir="2700000" algn="tl">
                    <a:srgbClr val="000000">
                      <a:alpha val="43137"/>
                    </a:srgbClr>
                  </a:outerShdw>
                </a:effectLst>
                <a:uLnTx/>
                <a:uFillTx/>
                <a:latin typeface="+mn-lt"/>
                <a:ea typeface="+mn-ea"/>
                <a:cs typeface="+mn-cs"/>
              </a:rPr>
              <a:t> OF FILES</a:t>
            </a:r>
            <a:endParaRPr kumimoji="0" lang="en-IN"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1101633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10344</TotalTime>
  <Words>5783</Words>
  <Application>Microsoft Office PowerPoint</Application>
  <PresentationFormat>On-screen Show (4:3)</PresentationFormat>
  <Paragraphs>763</Paragraphs>
  <Slides>156</Slides>
  <Notes>137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156</vt:i4>
      </vt:variant>
    </vt:vector>
  </HeadingPairs>
  <TitlesOfParts>
    <vt:vector size="161" baseType="lpstr">
      <vt:lpstr>Arial</vt:lpstr>
      <vt:lpstr>Calibri</vt:lpstr>
      <vt:lpstr>Times New Roman</vt:lpstr>
      <vt:lpstr>Wingdings</vt:lpstr>
      <vt:lpstr>Office Theme</vt:lpstr>
      <vt:lpstr>DATA FILE HANDLING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Nihar Ranjan Bhuyan</cp:lastModifiedBy>
  <cp:revision>1010</cp:revision>
  <dcterms:created xsi:type="dcterms:W3CDTF">2013-08-21T19:17:07Z</dcterms:created>
  <dcterms:modified xsi:type="dcterms:W3CDTF">2020-12-03T16:35:01Z</dcterms:modified>
</cp:coreProperties>
</file>